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2" r:id="rId16"/>
    <p:sldId id="271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228A-7ADB-49FE-A302-6EA87FBEB167}" type="datetimeFigureOut">
              <a:rPr lang="es-ES" smtClean="0"/>
              <a:t>05/10/2012</a:t>
            </a:fld>
            <a:endParaRPr lang="es-E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3307-B0CA-4A1F-B494-DA2D68758CA0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228A-7ADB-49FE-A302-6EA87FBEB167}" type="datetimeFigureOut">
              <a:rPr lang="es-ES" smtClean="0"/>
              <a:t>05/10/2012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3307-B0CA-4A1F-B494-DA2D68758CA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228A-7ADB-49FE-A302-6EA87FBEB167}" type="datetimeFigureOut">
              <a:rPr lang="es-ES" smtClean="0"/>
              <a:t>05/10/2012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3307-B0CA-4A1F-B494-DA2D68758CA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228A-7ADB-49FE-A302-6EA87FBEB167}" type="datetimeFigureOut">
              <a:rPr lang="es-ES" smtClean="0"/>
              <a:t>05/10/2012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3307-B0CA-4A1F-B494-DA2D68758CA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228A-7ADB-49FE-A302-6EA87FBEB167}" type="datetimeFigureOut">
              <a:rPr lang="es-ES" smtClean="0"/>
              <a:t>05/10/2012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3307-B0CA-4A1F-B494-DA2D68758CA0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228A-7ADB-49FE-A302-6EA87FBEB167}" type="datetimeFigureOut">
              <a:rPr lang="es-ES" smtClean="0"/>
              <a:t>05/10/2012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3307-B0CA-4A1F-B494-DA2D68758CA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228A-7ADB-49FE-A302-6EA87FBEB167}" type="datetimeFigureOut">
              <a:rPr lang="es-ES" smtClean="0"/>
              <a:t>05/10/2012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3307-B0CA-4A1F-B494-DA2D68758CA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228A-7ADB-49FE-A302-6EA87FBEB167}" type="datetimeFigureOut">
              <a:rPr lang="es-ES" smtClean="0"/>
              <a:t>05/10/2012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3307-B0CA-4A1F-B494-DA2D68758CA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228A-7ADB-49FE-A302-6EA87FBEB167}" type="datetimeFigureOut">
              <a:rPr lang="es-ES" smtClean="0"/>
              <a:t>05/10/2012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3307-B0CA-4A1F-B494-DA2D68758CA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228A-7ADB-49FE-A302-6EA87FBEB167}" type="datetimeFigureOut">
              <a:rPr lang="es-ES" smtClean="0"/>
              <a:t>05/10/2012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13307-B0CA-4A1F-B494-DA2D68758CA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C228A-7ADB-49FE-A302-6EA87FBEB167}" type="datetimeFigureOut">
              <a:rPr lang="es-ES" smtClean="0"/>
              <a:t>05/10/2012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7E13307-B0CA-4A1F-B494-DA2D68758CA0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BC228A-7ADB-49FE-A302-6EA87FBEB167}" type="datetimeFigureOut">
              <a:rPr lang="es-ES" smtClean="0"/>
              <a:t>05/10/2012</a:t>
            </a:fld>
            <a:endParaRPr lang="es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E13307-B0CA-4A1F-B494-DA2D68758CA0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2636912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s-ES_tradnl" sz="8000" dirty="0" err="1" smtClean="0"/>
              <a:t>Using</a:t>
            </a:r>
            <a:r>
              <a:rPr lang="es-ES_tradnl" sz="8000" dirty="0" smtClean="0"/>
              <a:t>  </a:t>
            </a:r>
            <a:r>
              <a:rPr lang="es-ES_tradnl" sz="8000" dirty="0" err="1" smtClean="0"/>
              <a:t>Verbs</a:t>
            </a:r>
            <a:r>
              <a:rPr lang="es-ES_tradnl" sz="8000" dirty="0" smtClean="0"/>
              <a:t> </a:t>
            </a:r>
            <a:endParaRPr lang="es-ES" sz="8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7854696" cy="1752600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167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Rise</a:t>
            </a:r>
            <a:r>
              <a:rPr lang="es-ES_tradnl" dirty="0" smtClean="0"/>
              <a:t> and </a:t>
            </a:r>
            <a:r>
              <a:rPr lang="es-ES_tradnl" dirty="0" err="1" smtClean="0"/>
              <a:t>Raise</a:t>
            </a:r>
            <a:r>
              <a:rPr lang="es-ES_tradnl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3600" dirty="0" err="1" smtClean="0"/>
              <a:t>Rise</a:t>
            </a:r>
            <a:r>
              <a:rPr lang="es-ES_tradnl" sz="3600" dirty="0" smtClean="0"/>
              <a:t>	</a:t>
            </a:r>
            <a:endParaRPr lang="es-ES_tradnl" sz="3600" dirty="0"/>
          </a:p>
          <a:p>
            <a:pPr lvl="1"/>
            <a:r>
              <a:rPr lang="es-ES_tradnl" sz="3200" dirty="0" err="1"/>
              <a:t>The</a:t>
            </a:r>
            <a:r>
              <a:rPr lang="es-ES_tradnl" sz="3200" dirty="0"/>
              <a:t> </a:t>
            </a:r>
            <a:r>
              <a:rPr lang="es-ES_tradnl" sz="3200" dirty="0" err="1"/>
              <a:t>verb</a:t>
            </a:r>
            <a:r>
              <a:rPr lang="es-ES_tradnl" sz="3200" dirty="0"/>
              <a:t> </a:t>
            </a:r>
            <a:r>
              <a:rPr lang="es-ES_tradnl" sz="3200" dirty="0" err="1" smtClean="0"/>
              <a:t>rise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means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to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go</a:t>
            </a:r>
            <a:r>
              <a:rPr lang="es-ES_tradnl" sz="3200" dirty="0" smtClean="0"/>
              <a:t> up </a:t>
            </a:r>
            <a:r>
              <a:rPr lang="es-ES_tradnl" sz="3200" dirty="0" err="1" smtClean="0"/>
              <a:t>or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get</a:t>
            </a:r>
            <a:r>
              <a:rPr lang="es-ES_tradnl" sz="3200" dirty="0" smtClean="0"/>
              <a:t> up. </a:t>
            </a:r>
            <a:endParaRPr lang="es-ES_tradnl" sz="3200" dirty="0"/>
          </a:p>
          <a:p>
            <a:pPr lvl="1"/>
            <a:r>
              <a:rPr lang="es-ES_tradnl" sz="3200" dirty="0" err="1" smtClean="0"/>
              <a:t>Rise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never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takes</a:t>
            </a:r>
            <a:r>
              <a:rPr lang="es-ES_tradnl" sz="3200" dirty="0" smtClean="0"/>
              <a:t> </a:t>
            </a:r>
            <a:r>
              <a:rPr lang="es-ES_tradnl" sz="3200" dirty="0" err="1"/>
              <a:t>an</a:t>
            </a:r>
            <a:r>
              <a:rPr lang="es-ES_tradnl" sz="3200" dirty="0"/>
              <a:t> </a:t>
            </a:r>
            <a:r>
              <a:rPr lang="es-ES_tradnl" sz="3200" dirty="0" err="1"/>
              <a:t>object</a:t>
            </a:r>
            <a:endParaRPr lang="es-ES_tradnl" sz="3200" dirty="0"/>
          </a:p>
          <a:p>
            <a:pPr lvl="1"/>
            <a:r>
              <a:rPr lang="es-ES_tradnl" sz="3200" dirty="0" err="1"/>
              <a:t>Example</a:t>
            </a:r>
            <a:r>
              <a:rPr lang="es-ES_tradnl" sz="3200" dirty="0"/>
              <a:t>: </a:t>
            </a:r>
            <a:r>
              <a:rPr lang="es-ES_tradnl" sz="3200" dirty="0" err="1" smtClean="0"/>
              <a:t>My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neighbors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rise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very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early</a:t>
            </a:r>
            <a:r>
              <a:rPr lang="es-ES_tradnl" sz="3200" dirty="0" smtClean="0"/>
              <a:t>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3274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Rise</a:t>
            </a:r>
            <a:r>
              <a:rPr lang="es-ES_tradnl" dirty="0" smtClean="0"/>
              <a:t> and </a:t>
            </a:r>
            <a:r>
              <a:rPr lang="es-ES_tradnl" dirty="0" err="1" smtClean="0"/>
              <a:t>Raise</a:t>
            </a:r>
            <a:r>
              <a:rPr lang="es-ES_tradnl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Raise </a:t>
            </a:r>
          </a:p>
          <a:p>
            <a:pPr lvl="1"/>
            <a:r>
              <a:rPr lang="en-US" sz="3200" dirty="0" smtClean="0"/>
              <a:t>The raise  means to lift up, or to cause something to go up or get up. </a:t>
            </a:r>
          </a:p>
          <a:p>
            <a:pPr lvl="1"/>
            <a:r>
              <a:rPr lang="en-US" sz="3200" dirty="0" smtClean="0"/>
              <a:t>Raise usually takes an object</a:t>
            </a:r>
          </a:p>
          <a:p>
            <a:pPr lvl="1"/>
            <a:r>
              <a:rPr lang="en-US" sz="3200" dirty="0" smtClean="0"/>
              <a:t>Example: They raise </a:t>
            </a:r>
            <a:r>
              <a:rPr lang="en-US" sz="3200" smtClean="0"/>
              <a:t>the curtains </a:t>
            </a:r>
            <a:r>
              <a:rPr lang="en-US" sz="3200" dirty="0" smtClean="0"/>
              <a:t>at dawn. </a:t>
            </a:r>
          </a:p>
          <a:p>
            <a:pPr lvl="2"/>
            <a:r>
              <a:rPr lang="en-US" sz="3200" dirty="0" smtClean="0"/>
              <a:t>They raise what? Curtains is the object. </a:t>
            </a:r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728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Principal </a:t>
            </a:r>
            <a:r>
              <a:rPr lang="es-ES_tradnl" dirty="0" err="1"/>
              <a:t>P</a:t>
            </a:r>
            <a:r>
              <a:rPr lang="es-ES_tradnl" dirty="0" err="1" smtClean="0"/>
              <a:t>arts</a:t>
            </a:r>
            <a:r>
              <a:rPr lang="es-ES_tradnl" dirty="0" smtClean="0"/>
              <a:t> of </a:t>
            </a:r>
            <a:r>
              <a:rPr lang="es-ES_tradnl" dirty="0" err="1" smtClean="0"/>
              <a:t>rise</a:t>
            </a:r>
            <a:r>
              <a:rPr lang="es-ES_tradnl" dirty="0" smtClean="0"/>
              <a:t> and </a:t>
            </a:r>
            <a:r>
              <a:rPr lang="es-ES_tradnl" dirty="0" err="1" smtClean="0"/>
              <a:t>raise</a:t>
            </a:r>
            <a:endParaRPr lang="es-E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8998105"/>
              </p:ext>
            </p:extLst>
          </p:nvPr>
        </p:nvGraphicFramePr>
        <p:xfrm>
          <a:off x="539552" y="2420888"/>
          <a:ext cx="8229600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Principal </a:t>
                      </a:r>
                      <a:r>
                        <a:rPr lang="es-ES_tradnl" sz="2800" dirty="0" err="1" smtClean="0"/>
                        <a:t>Parts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err="1" smtClean="0"/>
                        <a:t>rise</a:t>
                      </a:r>
                      <a:r>
                        <a:rPr lang="es-ES_tradnl" sz="2800" dirty="0" smtClean="0"/>
                        <a:t> (</a:t>
                      </a:r>
                      <a:r>
                        <a:rPr lang="es-ES_tradnl" sz="2800" dirty="0" err="1" smtClean="0"/>
                        <a:t>to</a:t>
                      </a:r>
                      <a:r>
                        <a:rPr lang="es-ES_tradnl" sz="2800" dirty="0" smtClean="0"/>
                        <a:t> </a:t>
                      </a:r>
                      <a:r>
                        <a:rPr lang="es-ES_tradnl" sz="2800" dirty="0" err="1" smtClean="0"/>
                        <a:t>go</a:t>
                      </a:r>
                      <a:r>
                        <a:rPr lang="es-ES_tradnl" sz="2800" baseline="0" dirty="0" smtClean="0"/>
                        <a:t> up</a:t>
                      </a:r>
                      <a:r>
                        <a:rPr lang="es-ES_tradnl" sz="2800" dirty="0" smtClean="0"/>
                        <a:t>)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err="1" smtClean="0"/>
                        <a:t>Raise</a:t>
                      </a:r>
                      <a:r>
                        <a:rPr lang="es-ES_tradnl" sz="2800" smtClean="0"/>
                        <a:t> (</a:t>
                      </a:r>
                      <a:r>
                        <a:rPr lang="es-ES_tradnl" sz="2800" dirty="0" err="1" smtClean="0"/>
                        <a:t>to</a:t>
                      </a:r>
                      <a:r>
                        <a:rPr lang="es-ES_tradnl" sz="2800" baseline="0" dirty="0" smtClean="0"/>
                        <a:t> </a:t>
                      </a:r>
                      <a:r>
                        <a:rPr lang="es-ES_tradnl" sz="2800" baseline="0" dirty="0" err="1" smtClean="0"/>
                        <a:t>lift</a:t>
                      </a:r>
                      <a:r>
                        <a:rPr lang="es-ES_tradnl" sz="2800" baseline="0" dirty="0" smtClean="0"/>
                        <a:t> up</a:t>
                      </a:r>
                      <a:r>
                        <a:rPr lang="es-ES_tradnl" sz="2800" dirty="0" smtClean="0"/>
                        <a:t>)</a:t>
                      </a:r>
                      <a:endParaRPr lang="es-E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Base </a:t>
                      </a:r>
                      <a:r>
                        <a:rPr lang="es-ES_tradnl" sz="2800" dirty="0" err="1" smtClean="0"/>
                        <a:t>from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err="1" smtClean="0"/>
                        <a:t>Rise</a:t>
                      </a:r>
                      <a:r>
                        <a:rPr lang="es-ES_tradnl" sz="2800" baseline="0" dirty="0" smtClean="0"/>
                        <a:t> 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err="1" smtClean="0"/>
                        <a:t>raise</a:t>
                      </a:r>
                      <a:endParaRPr lang="es-E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err="1" smtClean="0"/>
                        <a:t>Present</a:t>
                      </a:r>
                      <a:r>
                        <a:rPr lang="es-ES_tradnl" sz="2800" dirty="0" smtClean="0"/>
                        <a:t> </a:t>
                      </a:r>
                      <a:r>
                        <a:rPr lang="es-ES_tradnl" sz="2800" dirty="0" err="1" smtClean="0"/>
                        <a:t>participle</a:t>
                      </a:r>
                      <a:r>
                        <a:rPr lang="es-ES_tradnl" sz="2800" dirty="0" smtClean="0"/>
                        <a:t> 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(</a:t>
                      </a:r>
                      <a:r>
                        <a:rPr lang="es-ES_tradnl" sz="2800" dirty="0" err="1" smtClean="0"/>
                        <a:t>is</a:t>
                      </a:r>
                      <a:r>
                        <a:rPr lang="es-ES_tradnl" sz="2800" dirty="0" smtClean="0"/>
                        <a:t>)  </a:t>
                      </a:r>
                      <a:r>
                        <a:rPr lang="es-ES_tradnl" sz="2800" dirty="0" err="1" smtClean="0"/>
                        <a:t>rising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(</a:t>
                      </a:r>
                      <a:r>
                        <a:rPr lang="es-ES_tradnl" sz="2800" dirty="0" err="1" smtClean="0"/>
                        <a:t>is</a:t>
                      </a:r>
                      <a:r>
                        <a:rPr lang="es-ES_tradnl" sz="2800" dirty="0" smtClean="0"/>
                        <a:t>) </a:t>
                      </a:r>
                      <a:r>
                        <a:rPr lang="es-ES_tradnl" sz="2800" dirty="0" err="1" smtClean="0"/>
                        <a:t>raising</a:t>
                      </a:r>
                      <a:endParaRPr lang="es-E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err="1" smtClean="0"/>
                        <a:t>Past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rose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err="1" smtClean="0"/>
                        <a:t>raised</a:t>
                      </a:r>
                      <a:endParaRPr lang="es-E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err="1" smtClean="0"/>
                        <a:t>Past</a:t>
                      </a:r>
                      <a:r>
                        <a:rPr lang="es-ES_tradnl" sz="2800" dirty="0" smtClean="0"/>
                        <a:t> </a:t>
                      </a:r>
                      <a:r>
                        <a:rPr lang="es-ES_tradnl" sz="2800" dirty="0" err="1" smtClean="0"/>
                        <a:t>participle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(</a:t>
                      </a:r>
                      <a:r>
                        <a:rPr lang="es-ES_tradnl" sz="2800" dirty="0" err="1" smtClean="0"/>
                        <a:t>have</a:t>
                      </a:r>
                      <a:r>
                        <a:rPr lang="es-ES_tradnl" sz="2800" dirty="0" smtClean="0"/>
                        <a:t>) </a:t>
                      </a:r>
                      <a:r>
                        <a:rPr lang="es-ES_tradnl" sz="2800" dirty="0" err="1" smtClean="0"/>
                        <a:t>risen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(</a:t>
                      </a:r>
                      <a:r>
                        <a:rPr lang="es-ES_tradnl" sz="2800" dirty="0" err="1" smtClean="0"/>
                        <a:t>have</a:t>
                      </a:r>
                      <a:r>
                        <a:rPr lang="es-ES_tradnl" sz="2800" dirty="0" smtClean="0"/>
                        <a:t>) </a:t>
                      </a:r>
                      <a:r>
                        <a:rPr lang="es-ES_tradnl" sz="2800" dirty="0" err="1" smtClean="0"/>
                        <a:t>raised</a:t>
                      </a:r>
                      <a:endParaRPr lang="es-E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04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Six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 Tenses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Present</a:t>
            </a:r>
            <a:r>
              <a:rPr lang="en-US" dirty="0"/>
              <a:t>- existing or happening now</a:t>
            </a:r>
          </a:p>
          <a:p>
            <a:r>
              <a:rPr lang="en-US" b="1" dirty="0"/>
              <a:t>Past</a:t>
            </a:r>
            <a:r>
              <a:rPr lang="en-US" dirty="0"/>
              <a:t>- existing or happening in the past. </a:t>
            </a:r>
          </a:p>
          <a:p>
            <a:r>
              <a:rPr lang="en-US" b="1" dirty="0"/>
              <a:t>Future-</a:t>
            </a:r>
            <a:r>
              <a:rPr lang="en-US" dirty="0"/>
              <a:t> existing or happening in the future. </a:t>
            </a:r>
          </a:p>
          <a:p>
            <a:r>
              <a:rPr lang="en-US" b="1" dirty="0"/>
              <a:t>Present perfect- </a:t>
            </a:r>
            <a:r>
              <a:rPr lang="en-US" dirty="0"/>
              <a:t>existing or happening before now or starting in the past and continuing. </a:t>
            </a:r>
          </a:p>
          <a:p>
            <a:r>
              <a:rPr lang="en-US" b="1" dirty="0" smtClean="0"/>
              <a:t>Past perfect- </a:t>
            </a:r>
            <a:r>
              <a:rPr lang="en-US" dirty="0" smtClean="0"/>
              <a:t>existing or happening before a specific time in the past. </a:t>
            </a:r>
          </a:p>
          <a:p>
            <a:r>
              <a:rPr lang="en-US" b="1" dirty="0" smtClean="0"/>
              <a:t>Future perfect- </a:t>
            </a:r>
            <a:r>
              <a:rPr lang="en-US" dirty="0" smtClean="0"/>
              <a:t>Existing or happening before a specific time in the future. </a:t>
            </a:r>
          </a:p>
        </p:txBody>
      </p:sp>
    </p:spTree>
    <p:extLst>
      <p:ext uri="{BB962C8B-B14F-4D97-AF65-F5344CB8AC3E}">
        <p14:creationId xmlns:p14="http://schemas.microsoft.com/office/powerpoint/2010/main" val="42073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Active and </a:t>
            </a:r>
            <a:r>
              <a:rPr lang="es-ES_tradnl" dirty="0" err="1" smtClean="0"/>
              <a:t>Passive</a:t>
            </a:r>
            <a:r>
              <a:rPr lang="es-ES_tradnl" dirty="0" smtClean="0"/>
              <a:t> </a:t>
            </a:r>
            <a:r>
              <a:rPr lang="es-ES_tradnl" dirty="0" err="1" smtClean="0"/>
              <a:t>Voice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verb in the </a:t>
            </a:r>
            <a:r>
              <a:rPr lang="en-US" b="1" dirty="0" smtClean="0"/>
              <a:t>active voice</a:t>
            </a:r>
            <a:r>
              <a:rPr lang="en-US" dirty="0" smtClean="0"/>
              <a:t> expresses an action done by the subject. </a:t>
            </a:r>
          </a:p>
          <a:p>
            <a:pPr lvl="1"/>
            <a:r>
              <a:rPr lang="en-US" dirty="0" smtClean="0"/>
              <a:t>Example: Pedro surprised Lolita. </a:t>
            </a:r>
          </a:p>
          <a:p>
            <a:pPr lvl="2"/>
            <a:r>
              <a:rPr lang="en-US" dirty="0" smtClean="0"/>
              <a:t>(The subject ________ preforms the action) </a:t>
            </a:r>
          </a:p>
          <a:p>
            <a:r>
              <a:rPr lang="en-US" dirty="0" smtClean="0"/>
              <a:t>A verb in the </a:t>
            </a:r>
            <a:r>
              <a:rPr lang="en-US" b="1" dirty="0" smtClean="0"/>
              <a:t>passive voice </a:t>
            </a:r>
            <a:r>
              <a:rPr lang="en-US" dirty="0" smtClean="0"/>
              <a:t>expresses and action received by its subject. </a:t>
            </a:r>
          </a:p>
          <a:p>
            <a:pPr lvl="1"/>
            <a:r>
              <a:rPr lang="en-US" dirty="0" smtClean="0"/>
              <a:t>Example: Lolita was surprised by Pedro</a:t>
            </a:r>
          </a:p>
          <a:p>
            <a:pPr lvl="2"/>
            <a:r>
              <a:rPr lang="en-US" dirty="0" smtClean="0"/>
              <a:t>(The subject ______ receives the action. In other words. Lolita is not the one doing the surprising, she is getting the surprise) </a:t>
            </a:r>
          </a:p>
          <a:p>
            <a:pPr marL="393192" lvl="1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633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Forming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passive</a:t>
            </a:r>
            <a:r>
              <a:rPr lang="es-ES_tradnl" dirty="0" smtClean="0"/>
              <a:t> </a:t>
            </a:r>
            <a:r>
              <a:rPr lang="es-ES_tradnl" dirty="0" err="1" smtClean="0"/>
              <a:t>voice</a:t>
            </a:r>
            <a:r>
              <a:rPr lang="es-ES_tradnl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passive voice is always a verb phrase that includes a from of the verb ‘’be’’ and the main verbs past participle. </a:t>
            </a:r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A gift </a:t>
            </a:r>
            <a:r>
              <a:rPr lang="en-US" b="1" dirty="0" smtClean="0"/>
              <a:t>is given </a:t>
            </a:r>
            <a:r>
              <a:rPr lang="en-US" dirty="0" smtClean="0"/>
              <a:t>each year. </a:t>
            </a:r>
          </a:p>
          <a:p>
            <a:pPr lvl="2"/>
            <a:r>
              <a:rPr lang="en-US" dirty="0" smtClean="0"/>
              <a:t>The book </a:t>
            </a:r>
            <a:r>
              <a:rPr lang="en-US" b="1" dirty="0" smtClean="0"/>
              <a:t>was written </a:t>
            </a:r>
            <a:r>
              <a:rPr lang="en-US" dirty="0" smtClean="0"/>
              <a:t>in 1996. </a:t>
            </a:r>
          </a:p>
          <a:p>
            <a:pPr lvl="2"/>
            <a:r>
              <a:rPr lang="en-US" dirty="0" smtClean="0"/>
              <a:t>The watch </a:t>
            </a:r>
            <a:r>
              <a:rPr lang="en-US" b="1" dirty="0" smtClean="0"/>
              <a:t>was broken </a:t>
            </a:r>
            <a:r>
              <a:rPr lang="en-US" dirty="0" smtClean="0"/>
              <a:t>in the fight. </a:t>
            </a:r>
          </a:p>
          <a:p>
            <a:pPr lvl="2"/>
            <a:r>
              <a:rPr lang="en-US" dirty="0" smtClean="0"/>
              <a:t>Julie and Jim </a:t>
            </a:r>
            <a:r>
              <a:rPr lang="en-US" b="1" dirty="0" smtClean="0"/>
              <a:t>were elected </a:t>
            </a:r>
            <a:r>
              <a:rPr lang="en-US" dirty="0" smtClean="0"/>
              <a:t>class </a:t>
            </a:r>
            <a:r>
              <a:rPr lang="en-US" dirty="0" err="1" smtClean="0"/>
              <a:t>capitains</a:t>
            </a:r>
            <a:r>
              <a:rPr lang="en-US" smtClean="0"/>
              <a:t>. </a:t>
            </a:r>
          </a:p>
          <a:p>
            <a:pPr marL="667512" lvl="2" indent="0">
              <a:buNone/>
            </a:pP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61253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When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use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passive</a:t>
            </a:r>
            <a:r>
              <a:rPr lang="es-ES_tradnl" dirty="0" smtClean="0"/>
              <a:t> </a:t>
            </a:r>
            <a:r>
              <a:rPr lang="es-ES_tradnl" dirty="0" err="1" smtClean="0"/>
              <a:t>voice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When you don´t know the performer of the action.</a:t>
            </a:r>
          </a:p>
          <a:p>
            <a:pPr lvl="1"/>
            <a:r>
              <a:rPr lang="en-US" dirty="0"/>
              <a:t>The Globe Theatre </a:t>
            </a:r>
            <a:r>
              <a:rPr lang="en-US" b="1" dirty="0"/>
              <a:t>was built </a:t>
            </a:r>
            <a:r>
              <a:rPr lang="en-US" dirty="0"/>
              <a:t>in 1599. </a:t>
            </a:r>
          </a:p>
          <a:p>
            <a:r>
              <a:rPr lang="en-US" smtClean="0"/>
              <a:t> </a:t>
            </a:r>
            <a:r>
              <a:rPr lang="en-US" b="1" dirty="0"/>
              <a:t>When you do not want to reveal the performer of the actions. </a:t>
            </a:r>
          </a:p>
          <a:p>
            <a:pPr lvl="1"/>
            <a:r>
              <a:rPr lang="en-US" dirty="0"/>
              <a:t>Many mistakes </a:t>
            </a:r>
            <a:r>
              <a:rPr lang="en-US" b="1" dirty="0"/>
              <a:t>were made </a:t>
            </a:r>
            <a:r>
              <a:rPr lang="en-US" dirty="0"/>
              <a:t>in the exam. </a:t>
            </a:r>
          </a:p>
          <a:p>
            <a:r>
              <a:rPr lang="es-ES_tradnl" dirty="0" smtClean="0"/>
              <a:t> </a:t>
            </a:r>
            <a:r>
              <a:rPr lang="en-US" b="1" dirty="0" smtClean="0"/>
              <a:t>When you want to emphasize the receiver of the action. </a:t>
            </a:r>
          </a:p>
          <a:p>
            <a:pPr lvl="1"/>
            <a:r>
              <a:rPr lang="en-US" dirty="0" smtClean="0"/>
              <a:t>Abraham Lincoln </a:t>
            </a:r>
            <a:r>
              <a:rPr lang="en-US" b="1" dirty="0" smtClean="0"/>
              <a:t>was elected </a:t>
            </a:r>
            <a:r>
              <a:rPr lang="en-US" dirty="0" smtClean="0"/>
              <a:t>president in 1860. </a:t>
            </a:r>
          </a:p>
          <a:p>
            <a:pPr marL="393192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6537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The</a:t>
            </a:r>
            <a:r>
              <a:rPr lang="es-ES_tradnl" dirty="0" smtClean="0"/>
              <a:t> Principal </a:t>
            </a:r>
            <a:r>
              <a:rPr lang="es-ES_tradnl" dirty="0" err="1" smtClean="0"/>
              <a:t>Parts</a:t>
            </a:r>
            <a:r>
              <a:rPr lang="es-ES_tradnl" dirty="0" smtClean="0"/>
              <a:t> of a </a:t>
            </a:r>
            <a:r>
              <a:rPr lang="es-ES_tradnl" dirty="0" err="1" smtClean="0"/>
              <a:t>Verbs</a:t>
            </a:r>
            <a:endParaRPr lang="es-E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7772938"/>
              </p:ext>
            </p:extLst>
          </p:nvPr>
        </p:nvGraphicFramePr>
        <p:xfrm>
          <a:off x="467544" y="2060848"/>
          <a:ext cx="82296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400" dirty="0" err="1" smtClean="0"/>
                        <a:t>The</a:t>
                      </a:r>
                      <a:r>
                        <a:rPr lang="es-ES_tradnl" sz="2400" dirty="0" smtClean="0"/>
                        <a:t> Principal</a:t>
                      </a:r>
                      <a:r>
                        <a:rPr lang="es-ES_tradnl" sz="2400" baseline="0" dirty="0" smtClean="0"/>
                        <a:t> </a:t>
                      </a:r>
                      <a:r>
                        <a:rPr lang="es-ES_tradnl" sz="2400" baseline="0" dirty="0" err="1" smtClean="0"/>
                        <a:t>Parts</a:t>
                      </a:r>
                      <a:r>
                        <a:rPr lang="es-ES_tradnl" sz="2400" baseline="0" dirty="0" smtClean="0"/>
                        <a:t>  of </a:t>
                      </a:r>
                      <a:r>
                        <a:rPr lang="es-ES_tradnl" sz="2400" baseline="0" dirty="0" err="1" smtClean="0"/>
                        <a:t>the</a:t>
                      </a:r>
                      <a:r>
                        <a:rPr lang="es-ES_tradnl" sz="2400" baseline="0" dirty="0" smtClean="0"/>
                        <a:t> </a:t>
                      </a:r>
                      <a:r>
                        <a:rPr lang="es-ES_tradnl" sz="2400" baseline="0" dirty="0" err="1" smtClean="0"/>
                        <a:t>verb</a:t>
                      </a:r>
                      <a:r>
                        <a:rPr lang="es-ES_tradnl" sz="2400" baseline="0" dirty="0" smtClean="0"/>
                        <a:t>: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baseline="0" dirty="0" err="1" smtClean="0"/>
                        <a:t>Work</a:t>
                      </a:r>
                      <a:endParaRPr lang="es-E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400" dirty="0" smtClean="0"/>
                        <a:t>Base </a:t>
                      </a:r>
                      <a:r>
                        <a:rPr lang="es-ES_tradnl" sz="2400" dirty="0" err="1" smtClean="0"/>
                        <a:t>Form</a:t>
                      </a:r>
                      <a:r>
                        <a:rPr lang="es-ES_tradnl" sz="2400" dirty="0" smtClean="0"/>
                        <a:t>: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dirty="0" err="1" smtClean="0"/>
                        <a:t>Work</a:t>
                      </a:r>
                      <a:endParaRPr lang="es-E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400" dirty="0" err="1" smtClean="0"/>
                        <a:t>Present</a:t>
                      </a:r>
                      <a:r>
                        <a:rPr lang="es-ES_tradnl" sz="2400" dirty="0" smtClean="0"/>
                        <a:t> </a:t>
                      </a:r>
                      <a:r>
                        <a:rPr lang="es-ES_tradnl" sz="2400" dirty="0" err="1" smtClean="0"/>
                        <a:t>Participle</a:t>
                      </a:r>
                      <a:r>
                        <a:rPr lang="es-ES_tradnl" sz="2400" dirty="0" smtClean="0"/>
                        <a:t>: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dirty="0" smtClean="0"/>
                        <a:t>(</a:t>
                      </a:r>
                      <a:r>
                        <a:rPr lang="es-ES_tradnl" sz="2400" dirty="0" err="1" smtClean="0"/>
                        <a:t>is</a:t>
                      </a:r>
                      <a:r>
                        <a:rPr lang="es-ES_tradnl" sz="2400" dirty="0" smtClean="0"/>
                        <a:t>)</a:t>
                      </a:r>
                      <a:r>
                        <a:rPr lang="es-ES_tradnl" sz="2400" baseline="0" dirty="0" smtClean="0"/>
                        <a:t> </a:t>
                      </a:r>
                      <a:r>
                        <a:rPr lang="es-ES_tradnl" sz="2400" baseline="0" dirty="0" err="1" smtClean="0"/>
                        <a:t>working</a:t>
                      </a:r>
                      <a:r>
                        <a:rPr lang="es-ES_tradnl" sz="2400" baseline="0" dirty="0" smtClean="0"/>
                        <a:t> </a:t>
                      </a:r>
                      <a:endParaRPr lang="es-E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400" dirty="0" err="1" smtClean="0"/>
                        <a:t>Past</a:t>
                      </a:r>
                      <a:r>
                        <a:rPr lang="es-ES_tradnl" sz="2400" dirty="0" smtClean="0"/>
                        <a:t>: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dirty="0" err="1" smtClean="0"/>
                        <a:t>Worked</a:t>
                      </a:r>
                      <a:r>
                        <a:rPr lang="es-ES_tradnl" sz="2400" dirty="0" smtClean="0"/>
                        <a:t> </a:t>
                      </a:r>
                      <a:endParaRPr lang="es-E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400" dirty="0" err="1" smtClean="0"/>
                        <a:t>Past</a:t>
                      </a:r>
                      <a:r>
                        <a:rPr lang="es-ES_tradnl" sz="2400" dirty="0" smtClean="0"/>
                        <a:t> </a:t>
                      </a:r>
                      <a:r>
                        <a:rPr lang="es-ES_tradnl" sz="2400" dirty="0" err="1" smtClean="0"/>
                        <a:t>Participle</a:t>
                      </a:r>
                      <a:r>
                        <a:rPr lang="es-ES_tradnl" sz="2400" dirty="0" smtClean="0"/>
                        <a:t>:</a:t>
                      </a:r>
                      <a:r>
                        <a:rPr lang="es-ES_tradnl" sz="2400" baseline="0" dirty="0" smtClean="0"/>
                        <a:t> 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dirty="0" smtClean="0"/>
                        <a:t>(</a:t>
                      </a:r>
                      <a:r>
                        <a:rPr lang="es-ES_tradnl" sz="2400" dirty="0" err="1" smtClean="0"/>
                        <a:t>have</a:t>
                      </a:r>
                      <a:r>
                        <a:rPr lang="es-ES_tradnl" sz="2400" dirty="0" smtClean="0"/>
                        <a:t>)</a:t>
                      </a:r>
                      <a:r>
                        <a:rPr lang="es-ES_tradnl" sz="2400" baseline="0" dirty="0" smtClean="0"/>
                        <a:t> </a:t>
                      </a:r>
                      <a:r>
                        <a:rPr lang="es-ES_tradnl" sz="2400" baseline="0" dirty="0" err="1" smtClean="0"/>
                        <a:t>worked</a:t>
                      </a:r>
                      <a:r>
                        <a:rPr lang="es-ES_tradnl" sz="2400" baseline="0" dirty="0" smtClean="0"/>
                        <a:t> </a:t>
                      </a:r>
                      <a:endParaRPr lang="es-E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971600" y="5013176"/>
            <a:ext cx="734481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08A1D9"/>
              </a:buClr>
              <a:buSzPct val="95000"/>
              <a:buFont typeface="Wingdings 2"/>
              <a:buChar char=""/>
            </a:pPr>
            <a:r>
              <a:rPr lang="es-ES_tradnl" sz="2600" dirty="0">
                <a:solidFill>
                  <a:srgbClr val="000000"/>
                </a:solidFill>
              </a:rPr>
              <a:t>A regular </a:t>
            </a:r>
            <a:r>
              <a:rPr lang="es-ES_tradnl" sz="2600" dirty="0" err="1">
                <a:solidFill>
                  <a:srgbClr val="000000"/>
                </a:solidFill>
              </a:rPr>
              <a:t>verb</a:t>
            </a:r>
            <a:r>
              <a:rPr lang="es-ES_tradnl" sz="2600" dirty="0">
                <a:solidFill>
                  <a:srgbClr val="000000"/>
                </a:solidFill>
              </a:rPr>
              <a:t> </a:t>
            </a:r>
            <a:r>
              <a:rPr lang="es-ES_tradnl" sz="2600" dirty="0" err="1">
                <a:solidFill>
                  <a:srgbClr val="000000"/>
                </a:solidFill>
              </a:rPr>
              <a:t>forms</a:t>
            </a:r>
            <a:r>
              <a:rPr lang="es-ES_tradnl" sz="2600" dirty="0">
                <a:solidFill>
                  <a:srgbClr val="000000"/>
                </a:solidFill>
              </a:rPr>
              <a:t> </a:t>
            </a:r>
            <a:r>
              <a:rPr lang="es-ES_tradnl" sz="2600" dirty="0" err="1">
                <a:solidFill>
                  <a:srgbClr val="000000"/>
                </a:solidFill>
              </a:rPr>
              <a:t>its</a:t>
            </a:r>
            <a:r>
              <a:rPr lang="es-ES_tradnl" sz="2600" dirty="0">
                <a:solidFill>
                  <a:srgbClr val="000000"/>
                </a:solidFill>
              </a:rPr>
              <a:t> </a:t>
            </a:r>
            <a:r>
              <a:rPr lang="es-ES_tradnl" sz="2600" dirty="0" err="1">
                <a:solidFill>
                  <a:srgbClr val="000000"/>
                </a:solidFill>
              </a:rPr>
              <a:t>past</a:t>
            </a:r>
            <a:r>
              <a:rPr lang="es-ES_tradnl" sz="2600" dirty="0">
                <a:solidFill>
                  <a:srgbClr val="000000"/>
                </a:solidFill>
              </a:rPr>
              <a:t> and </a:t>
            </a:r>
            <a:r>
              <a:rPr lang="es-ES_tradnl" sz="2600" dirty="0" err="1">
                <a:solidFill>
                  <a:srgbClr val="000000"/>
                </a:solidFill>
              </a:rPr>
              <a:t>past</a:t>
            </a:r>
            <a:r>
              <a:rPr lang="es-ES_tradnl" sz="2600" dirty="0">
                <a:solidFill>
                  <a:srgbClr val="000000"/>
                </a:solidFill>
              </a:rPr>
              <a:t> </a:t>
            </a:r>
            <a:r>
              <a:rPr lang="es-ES_tradnl" sz="2600" dirty="0" err="1">
                <a:solidFill>
                  <a:srgbClr val="000000"/>
                </a:solidFill>
              </a:rPr>
              <a:t>participle</a:t>
            </a:r>
            <a:r>
              <a:rPr lang="es-ES_tradnl" sz="2600" dirty="0">
                <a:solidFill>
                  <a:srgbClr val="000000"/>
                </a:solidFill>
              </a:rPr>
              <a:t> </a:t>
            </a:r>
            <a:r>
              <a:rPr lang="es-ES_tradnl" sz="2600" dirty="0" err="1">
                <a:solidFill>
                  <a:srgbClr val="000000"/>
                </a:solidFill>
              </a:rPr>
              <a:t>by</a:t>
            </a:r>
            <a:r>
              <a:rPr lang="es-ES_tradnl" sz="2600" dirty="0">
                <a:solidFill>
                  <a:srgbClr val="000000"/>
                </a:solidFill>
              </a:rPr>
              <a:t> </a:t>
            </a:r>
            <a:r>
              <a:rPr lang="es-ES_tradnl" sz="2600" dirty="0" err="1">
                <a:solidFill>
                  <a:srgbClr val="000000"/>
                </a:solidFill>
              </a:rPr>
              <a:t>adding</a:t>
            </a:r>
            <a:r>
              <a:rPr lang="es-ES_tradnl" sz="2600" dirty="0">
                <a:solidFill>
                  <a:srgbClr val="000000"/>
                </a:solidFill>
              </a:rPr>
              <a:t> –d </a:t>
            </a:r>
            <a:r>
              <a:rPr lang="es-ES_tradnl" sz="2600" dirty="0" err="1">
                <a:solidFill>
                  <a:srgbClr val="000000"/>
                </a:solidFill>
              </a:rPr>
              <a:t>or</a:t>
            </a:r>
            <a:r>
              <a:rPr lang="es-ES_tradnl" sz="2600" dirty="0">
                <a:solidFill>
                  <a:srgbClr val="000000"/>
                </a:solidFill>
              </a:rPr>
              <a:t> –</a:t>
            </a:r>
            <a:r>
              <a:rPr lang="es-ES_tradnl" sz="2600" dirty="0" err="1">
                <a:solidFill>
                  <a:srgbClr val="000000"/>
                </a:solidFill>
              </a:rPr>
              <a:t>ed</a:t>
            </a:r>
            <a:r>
              <a:rPr lang="es-ES_tradnl" sz="2600" dirty="0">
                <a:solidFill>
                  <a:srgbClr val="000000"/>
                </a:solidFill>
              </a:rPr>
              <a:t> </a:t>
            </a:r>
            <a:r>
              <a:rPr lang="es-ES_tradnl" sz="2600" dirty="0" err="1">
                <a:solidFill>
                  <a:srgbClr val="000000"/>
                </a:solidFill>
              </a:rPr>
              <a:t>to</a:t>
            </a:r>
            <a:r>
              <a:rPr lang="es-ES_tradnl" sz="2600" dirty="0">
                <a:solidFill>
                  <a:srgbClr val="000000"/>
                </a:solidFill>
              </a:rPr>
              <a:t> </a:t>
            </a:r>
            <a:r>
              <a:rPr lang="es-ES_tradnl" sz="2600" dirty="0" err="1">
                <a:solidFill>
                  <a:srgbClr val="000000"/>
                </a:solidFill>
              </a:rPr>
              <a:t>the</a:t>
            </a:r>
            <a:r>
              <a:rPr lang="es-ES_tradnl" sz="2600" dirty="0">
                <a:solidFill>
                  <a:srgbClr val="000000"/>
                </a:solidFill>
              </a:rPr>
              <a:t> base </a:t>
            </a:r>
            <a:r>
              <a:rPr lang="es-ES_tradnl" sz="2600" dirty="0" err="1">
                <a:solidFill>
                  <a:srgbClr val="000000"/>
                </a:solidFill>
              </a:rPr>
              <a:t>from</a:t>
            </a:r>
            <a:r>
              <a:rPr lang="es-ES_tradnl" sz="2600" dirty="0">
                <a:solidFill>
                  <a:srgbClr val="00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4731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Irregular </a:t>
            </a:r>
            <a:r>
              <a:rPr lang="es-ES_tradnl" dirty="0" err="1" smtClean="0"/>
              <a:t>Verbs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Irregular  verb forms its present and past participle in some other way than by adding –d or –</a:t>
            </a:r>
            <a:r>
              <a:rPr lang="en-US" dirty="0" err="1" smtClean="0"/>
              <a:t>ed</a:t>
            </a:r>
            <a:r>
              <a:rPr lang="en-US" dirty="0" smtClean="0"/>
              <a:t> to the base from.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Please see your irregular verbs handout. </a:t>
            </a:r>
          </a:p>
          <a:p>
            <a:endParaRPr lang="es-ES_tradn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206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Sit</a:t>
            </a:r>
            <a:r>
              <a:rPr lang="es-ES_tradnl" dirty="0" smtClean="0"/>
              <a:t> and Set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3600" dirty="0" err="1" smtClean="0"/>
              <a:t>Sit</a:t>
            </a:r>
            <a:endParaRPr lang="es-ES_tradnl" sz="3600" dirty="0" smtClean="0"/>
          </a:p>
          <a:p>
            <a:pPr lvl="1"/>
            <a:r>
              <a:rPr lang="es-ES_tradnl" sz="3200" dirty="0" err="1" smtClean="0"/>
              <a:t>The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verb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sit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means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to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rest</a:t>
            </a:r>
            <a:r>
              <a:rPr lang="es-ES_tradnl" sz="3200" dirty="0" smtClean="0"/>
              <a:t> in a </a:t>
            </a:r>
            <a:r>
              <a:rPr lang="es-ES_tradnl" sz="3200" dirty="0" err="1" smtClean="0"/>
              <a:t>seated</a:t>
            </a:r>
            <a:r>
              <a:rPr lang="es-ES_tradnl" sz="3200" dirty="0" smtClean="0"/>
              <a:t> position.</a:t>
            </a:r>
          </a:p>
          <a:p>
            <a:pPr lvl="1"/>
            <a:r>
              <a:rPr lang="es-ES_tradnl" sz="3200" dirty="0" err="1" smtClean="0"/>
              <a:t>Sit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seldomn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takes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an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object</a:t>
            </a:r>
            <a:endParaRPr lang="es-ES_tradnl" sz="3200" dirty="0" smtClean="0"/>
          </a:p>
          <a:p>
            <a:pPr lvl="1"/>
            <a:r>
              <a:rPr lang="es-ES_tradnl" sz="3200" dirty="0" err="1" smtClean="0"/>
              <a:t>Example</a:t>
            </a:r>
            <a:r>
              <a:rPr lang="es-ES_tradnl" sz="3200" dirty="0" smtClean="0"/>
              <a:t>: </a:t>
            </a:r>
            <a:r>
              <a:rPr lang="es-ES_tradnl" sz="3200" dirty="0" err="1" smtClean="0"/>
              <a:t>Let´s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sit</a:t>
            </a:r>
            <a:r>
              <a:rPr lang="es-ES_tradnl" sz="3200" dirty="0" smtClean="0"/>
              <a:t> in </a:t>
            </a:r>
            <a:r>
              <a:rPr lang="es-ES_tradnl" sz="3200" dirty="0" err="1" smtClean="0"/>
              <a:t>the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shade</a:t>
            </a:r>
            <a:r>
              <a:rPr lang="es-ES_tradnl" sz="3200" dirty="0" smtClean="0"/>
              <a:t>. 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370541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Sit</a:t>
            </a:r>
            <a:r>
              <a:rPr lang="es-ES_tradnl" dirty="0" smtClean="0"/>
              <a:t> and Set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4000" dirty="0" smtClean="0"/>
              <a:t>Set</a:t>
            </a:r>
          </a:p>
          <a:p>
            <a:pPr lvl="1"/>
            <a:r>
              <a:rPr lang="es-ES_tradnl" sz="3200" dirty="0" err="1" smtClean="0"/>
              <a:t>The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verb</a:t>
            </a:r>
            <a:r>
              <a:rPr lang="es-ES_tradnl" sz="3200" dirty="0" smtClean="0"/>
              <a:t> set </a:t>
            </a:r>
            <a:r>
              <a:rPr lang="es-ES_tradnl" sz="3200" dirty="0" err="1" smtClean="0"/>
              <a:t>means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to</a:t>
            </a:r>
            <a:r>
              <a:rPr lang="es-ES_tradnl" sz="3200" dirty="0" smtClean="0"/>
              <a:t>  </a:t>
            </a:r>
            <a:r>
              <a:rPr lang="es-ES_tradnl" sz="3200" dirty="0" err="1" smtClean="0"/>
              <a:t>put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something</a:t>
            </a:r>
            <a:r>
              <a:rPr lang="es-ES_tradnl" sz="3200" dirty="0" smtClean="0"/>
              <a:t> in a place. </a:t>
            </a:r>
          </a:p>
          <a:p>
            <a:pPr lvl="1"/>
            <a:r>
              <a:rPr lang="es-ES_tradnl" sz="3200" dirty="0" smtClean="0"/>
              <a:t>Set </a:t>
            </a:r>
            <a:r>
              <a:rPr lang="es-ES_tradnl" sz="3200" dirty="0" err="1" smtClean="0"/>
              <a:t>usually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takes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an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object</a:t>
            </a:r>
            <a:endParaRPr lang="es-ES_tradnl" sz="3200" dirty="0" smtClean="0"/>
          </a:p>
          <a:p>
            <a:pPr lvl="1"/>
            <a:r>
              <a:rPr lang="es-ES_tradnl" sz="3200" dirty="0" err="1" smtClean="0"/>
              <a:t>Example</a:t>
            </a:r>
            <a:r>
              <a:rPr lang="es-ES_tradnl" sz="3200" dirty="0" smtClean="0"/>
              <a:t>: </a:t>
            </a:r>
            <a:r>
              <a:rPr lang="es-ES_tradnl" sz="3200" dirty="0" err="1" smtClean="0"/>
              <a:t>Let´s</a:t>
            </a:r>
            <a:r>
              <a:rPr lang="es-ES_tradnl" sz="3200" dirty="0" smtClean="0"/>
              <a:t> set </a:t>
            </a:r>
            <a:r>
              <a:rPr lang="es-ES_tradnl" sz="3200" dirty="0" err="1" smtClean="0"/>
              <a:t>the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buckets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here</a:t>
            </a:r>
            <a:r>
              <a:rPr lang="es-ES_tradnl" sz="3200" dirty="0" smtClean="0"/>
              <a:t>. </a:t>
            </a:r>
          </a:p>
          <a:p>
            <a:pPr lvl="2"/>
            <a:r>
              <a:rPr lang="es-ES_tradnl" sz="3200" dirty="0" err="1" smtClean="0"/>
              <a:t>Let´s</a:t>
            </a:r>
            <a:r>
              <a:rPr lang="es-ES_tradnl" sz="3200" dirty="0" smtClean="0"/>
              <a:t> set </a:t>
            </a:r>
            <a:r>
              <a:rPr lang="es-ES_tradnl" sz="3200" dirty="0" err="1" smtClean="0"/>
              <a:t>what</a:t>
            </a:r>
            <a:r>
              <a:rPr lang="es-ES_tradnl" sz="3200" dirty="0" smtClean="0"/>
              <a:t>? </a:t>
            </a:r>
            <a:r>
              <a:rPr lang="es-ES_tradnl" sz="3200" dirty="0" err="1" smtClean="0"/>
              <a:t>Buckets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is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the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object</a:t>
            </a:r>
            <a:r>
              <a:rPr lang="es-ES_tradnl" sz="3200" dirty="0" smtClean="0"/>
              <a:t>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923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Principal </a:t>
            </a:r>
            <a:r>
              <a:rPr lang="es-ES_tradnl" dirty="0" err="1" smtClean="0"/>
              <a:t>Parts</a:t>
            </a:r>
            <a:r>
              <a:rPr lang="es-ES_tradnl" dirty="0" smtClean="0"/>
              <a:t> of </a:t>
            </a:r>
            <a:r>
              <a:rPr lang="es-ES_tradnl" dirty="0" err="1" smtClean="0"/>
              <a:t>sit</a:t>
            </a:r>
            <a:r>
              <a:rPr lang="es-ES_tradnl" dirty="0" smtClean="0"/>
              <a:t> and set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7630155"/>
              </p:ext>
            </p:extLst>
          </p:nvPr>
        </p:nvGraphicFramePr>
        <p:xfrm>
          <a:off x="457200" y="1935163"/>
          <a:ext cx="82296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 smtClean="0"/>
                        <a:t>Principal Parts</a:t>
                      </a:r>
                      <a:endParaRPr lang="en-US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Sit    (rest) 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Set    (put)</a:t>
                      </a:r>
                      <a:endParaRPr lang="en-US" sz="28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 smtClean="0"/>
                        <a:t>Base from</a:t>
                      </a:r>
                      <a:endParaRPr lang="en-US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Sit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Set</a:t>
                      </a:r>
                      <a:endParaRPr lang="en-US" sz="28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 smtClean="0"/>
                        <a:t>Present</a:t>
                      </a:r>
                      <a:r>
                        <a:rPr lang="en-US" sz="2800" baseline="0" noProof="0" dirty="0" smtClean="0"/>
                        <a:t>  participle </a:t>
                      </a:r>
                      <a:endParaRPr lang="en-US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 smtClean="0"/>
                        <a:t>(is) Sitting</a:t>
                      </a:r>
                      <a:endParaRPr lang="en-US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(is)</a:t>
                      </a:r>
                      <a:r>
                        <a:rPr lang="en-US" sz="2800" baseline="0" noProof="0" smtClean="0"/>
                        <a:t> setting</a:t>
                      </a:r>
                      <a:endParaRPr lang="en-US" sz="28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Past 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 smtClean="0"/>
                        <a:t>Sat</a:t>
                      </a:r>
                      <a:endParaRPr lang="en-US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 smtClean="0"/>
                        <a:t>Set</a:t>
                      </a:r>
                      <a:endParaRPr lang="en-US" sz="28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 smtClean="0"/>
                        <a:t>Past Participle</a:t>
                      </a:r>
                      <a:endParaRPr lang="en-US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(have) sat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 smtClean="0"/>
                        <a:t>(have) set </a:t>
                      </a:r>
                      <a:endParaRPr lang="en-US" sz="28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377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Lie and Lay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4800" dirty="0" smtClean="0"/>
              <a:t>Lie</a:t>
            </a:r>
          </a:p>
          <a:p>
            <a:pPr lvl="1"/>
            <a:r>
              <a:rPr lang="es-ES_tradnl" sz="3600" dirty="0" err="1" smtClean="0"/>
              <a:t>The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verb</a:t>
            </a:r>
            <a:r>
              <a:rPr lang="es-ES_tradnl" sz="3600" dirty="0" smtClean="0"/>
              <a:t> lie </a:t>
            </a:r>
            <a:r>
              <a:rPr lang="es-ES_tradnl" sz="3600" dirty="0" err="1" smtClean="0"/>
              <a:t>means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rest</a:t>
            </a:r>
            <a:r>
              <a:rPr lang="es-ES_tradnl" sz="3600" dirty="0" smtClean="0"/>
              <a:t>, recline </a:t>
            </a:r>
            <a:r>
              <a:rPr lang="es-ES_tradnl" sz="3600" dirty="0" err="1" smtClean="0"/>
              <a:t>or</a:t>
            </a:r>
            <a:r>
              <a:rPr lang="es-ES_tradnl" sz="3600" dirty="0" smtClean="0"/>
              <a:t> </a:t>
            </a:r>
            <a:r>
              <a:rPr lang="es-ES_tradnl" sz="3600" b="1" dirty="0" smtClean="0"/>
              <a:t>be</a:t>
            </a:r>
            <a:r>
              <a:rPr lang="es-ES_tradnl" sz="3600" dirty="0" smtClean="0"/>
              <a:t> in a place.</a:t>
            </a:r>
          </a:p>
          <a:p>
            <a:pPr lvl="1"/>
            <a:r>
              <a:rPr lang="es-ES_tradnl" sz="3600" dirty="0" err="1" smtClean="0"/>
              <a:t>The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verb</a:t>
            </a:r>
            <a:r>
              <a:rPr lang="es-ES_tradnl" sz="3600" dirty="0" smtClean="0"/>
              <a:t> lie </a:t>
            </a:r>
            <a:r>
              <a:rPr lang="es-ES_tradnl" sz="3600" dirty="0" err="1" smtClean="0"/>
              <a:t>never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takes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an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object</a:t>
            </a:r>
            <a:endParaRPr lang="es-ES_tradnl" sz="3600" dirty="0" smtClean="0"/>
          </a:p>
          <a:p>
            <a:pPr lvl="2"/>
            <a:r>
              <a:rPr lang="es-ES_tradnl" sz="3600" dirty="0" err="1" smtClean="0"/>
              <a:t>Examples</a:t>
            </a:r>
            <a:r>
              <a:rPr lang="es-ES_tradnl" sz="3600" dirty="0" smtClean="0"/>
              <a:t>: I </a:t>
            </a:r>
            <a:r>
              <a:rPr lang="es-ES_tradnl" sz="3600" dirty="0" err="1" smtClean="0"/>
              <a:t>will</a:t>
            </a:r>
            <a:r>
              <a:rPr lang="es-ES_tradnl" sz="3600" dirty="0" smtClean="0"/>
              <a:t> lie in </a:t>
            </a:r>
            <a:r>
              <a:rPr lang="es-ES_tradnl" sz="3600" dirty="0" err="1" smtClean="0"/>
              <a:t>my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bed</a:t>
            </a:r>
            <a:r>
              <a:rPr lang="es-ES_tradnl" sz="3600" dirty="0" smtClean="0"/>
              <a:t>. </a:t>
            </a:r>
          </a:p>
          <a:p>
            <a:pPr lvl="2"/>
            <a:r>
              <a:rPr lang="es-ES_tradnl" sz="3600" dirty="0" err="1" smtClean="0"/>
              <a:t>She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is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lying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on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the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floor</a:t>
            </a:r>
            <a:r>
              <a:rPr lang="es-ES_tradnl" sz="3600" dirty="0" smtClean="0"/>
              <a:t>.  </a:t>
            </a:r>
          </a:p>
          <a:p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300347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Lie and Lay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4000" dirty="0" smtClean="0"/>
              <a:t>Lay</a:t>
            </a:r>
            <a:endParaRPr lang="es-ES_tradnl" sz="4000" dirty="0"/>
          </a:p>
          <a:p>
            <a:pPr lvl="1"/>
            <a:r>
              <a:rPr lang="es-ES_tradnl" sz="3200" dirty="0" err="1"/>
              <a:t>The</a:t>
            </a:r>
            <a:r>
              <a:rPr lang="es-ES_tradnl" sz="3200" dirty="0"/>
              <a:t> </a:t>
            </a:r>
            <a:r>
              <a:rPr lang="es-ES_tradnl" sz="3200" dirty="0" err="1"/>
              <a:t>verb</a:t>
            </a:r>
            <a:r>
              <a:rPr lang="es-ES_tradnl" sz="3200" dirty="0"/>
              <a:t> </a:t>
            </a:r>
            <a:r>
              <a:rPr lang="es-ES_tradnl" sz="3200" dirty="0" smtClean="0"/>
              <a:t>lay mean </a:t>
            </a:r>
            <a:r>
              <a:rPr lang="es-ES_tradnl" sz="3200" dirty="0" err="1" smtClean="0"/>
              <a:t>to</a:t>
            </a:r>
            <a:r>
              <a:rPr lang="es-ES_tradnl" sz="3200" dirty="0" smtClean="0"/>
              <a:t> </a:t>
            </a:r>
            <a:r>
              <a:rPr lang="es-ES_tradnl" sz="3200" b="1" dirty="0" err="1" smtClean="0"/>
              <a:t>put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something</a:t>
            </a:r>
            <a:r>
              <a:rPr lang="es-ES_tradnl" sz="3200" dirty="0" smtClean="0"/>
              <a:t> in place</a:t>
            </a:r>
            <a:endParaRPr lang="es-ES_tradnl" sz="3200" dirty="0"/>
          </a:p>
          <a:p>
            <a:pPr lvl="1"/>
            <a:r>
              <a:rPr lang="es-ES_tradnl" sz="3200" dirty="0" smtClean="0"/>
              <a:t>Lay </a:t>
            </a:r>
            <a:r>
              <a:rPr lang="es-ES_tradnl" sz="3200" dirty="0" err="1" smtClean="0"/>
              <a:t>usually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takes</a:t>
            </a:r>
            <a:r>
              <a:rPr lang="es-ES_tradnl" sz="3200" dirty="0" smtClean="0"/>
              <a:t> </a:t>
            </a:r>
            <a:r>
              <a:rPr lang="es-ES_tradnl" sz="3200" dirty="0" err="1"/>
              <a:t>an</a:t>
            </a:r>
            <a:r>
              <a:rPr lang="es-ES_tradnl" sz="3200" dirty="0"/>
              <a:t> </a:t>
            </a:r>
            <a:r>
              <a:rPr lang="es-ES_tradnl" sz="3200" dirty="0" err="1"/>
              <a:t>object</a:t>
            </a:r>
            <a:endParaRPr lang="es-ES_tradnl" sz="3200" dirty="0"/>
          </a:p>
          <a:p>
            <a:pPr lvl="1"/>
            <a:r>
              <a:rPr lang="es-ES_tradnl" sz="3200" dirty="0" err="1"/>
              <a:t>Example</a:t>
            </a:r>
            <a:r>
              <a:rPr lang="es-ES_tradnl" sz="3200" dirty="0"/>
              <a:t>: </a:t>
            </a:r>
            <a:r>
              <a:rPr lang="es-ES_tradnl" sz="3200" dirty="0" err="1" smtClean="0"/>
              <a:t>Please</a:t>
            </a:r>
            <a:r>
              <a:rPr lang="es-ES_tradnl" sz="3200" dirty="0" smtClean="0"/>
              <a:t> lay </a:t>
            </a:r>
            <a:r>
              <a:rPr lang="es-ES_tradnl" sz="3200" dirty="0" err="1" smtClean="0"/>
              <a:t>the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book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on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my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desk</a:t>
            </a:r>
            <a:r>
              <a:rPr lang="es-ES_tradnl" sz="3200" dirty="0" smtClean="0"/>
              <a:t>. </a:t>
            </a:r>
            <a:endParaRPr lang="es-ES_tradnl" sz="3200" dirty="0"/>
          </a:p>
          <a:p>
            <a:pPr lvl="2"/>
            <a:r>
              <a:rPr lang="es-ES_tradnl" sz="3200" dirty="0" err="1" smtClean="0"/>
              <a:t>Please</a:t>
            </a:r>
            <a:r>
              <a:rPr lang="es-ES_tradnl" sz="3200" dirty="0" smtClean="0"/>
              <a:t> lay </a:t>
            </a:r>
            <a:r>
              <a:rPr lang="es-ES_tradnl" sz="3200" dirty="0" err="1" smtClean="0"/>
              <a:t>what</a:t>
            </a:r>
            <a:r>
              <a:rPr lang="es-ES_tradnl" sz="3200" dirty="0"/>
              <a:t>? </a:t>
            </a:r>
            <a:r>
              <a:rPr lang="es-ES_tradnl" sz="3200" dirty="0" smtClean="0"/>
              <a:t>Book </a:t>
            </a:r>
            <a:r>
              <a:rPr lang="es-ES_tradnl" sz="3200" dirty="0" err="1" smtClean="0"/>
              <a:t>is</a:t>
            </a:r>
            <a:r>
              <a:rPr lang="es-ES_tradnl" sz="3200" dirty="0" smtClean="0"/>
              <a:t> </a:t>
            </a:r>
            <a:r>
              <a:rPr lang="es-ES_tradnl" sz="3200" dirty="0" err="1"/>
              <a:t>the</a:t>
            </a:r>
            <a:r>
              <a:rPr lang="es-ES_tradnl" sz="3200" dirty="0"/>
              <a:t> </a:t>
            </a:r>
            <a:r>
              <a:rPr lang="es-ES_tradnl" sz="3200" dirty="0" err="1"/>
              <a:t>object</a:t>
            </a:r>
            <a:r>
              <a:rPr lang="es-ES_tradnl" sz="3200" dirty="0"/>
              <a:t>.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4956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Principal </a:t>
            </a:r>
            <a:r>
              <a:rPr lang="es-ES_tradnl" dirty="0" err="1"/>
              <a:t>P</a:t>
            </a:r>
            <a:r>
              <a:rPr lang="es-ES_tradnl" dirty="0" err="1" smtClean="0"/>
              <a:t>arts</a:t>
            </a:r>
            <a:r>
              <a:rPr lang="es-ES_tradnl" dirty="0" smtClean="0"/>
              <a:t> of Lie and Lay</a:t>
            </a:r>
            <a:endParaRPr lang="es-ES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9371105"/>
              </p:ext>
            </p:extLst>
          </p:nvPr>
        </p:nvGraphicFramePr>
        <p:xfrm>
          <a:off x="539552" y="2420888"/>
          <a:ext cx="82296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Principal </a:t>
                      </a:r>
                      <a:r>
                        <a:rPr lang="es-ES_tradnl" sz="2800" dirty="0" err="1" smtClean="0"/>
                        <a:t>Parts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Lie (</a:t>
                      </a:r>
                      <a:r>
                        <a:rPr lang="es-ES_tradnl" sz="2800" dirty="0" err="1" smtClean="0"/>
                        <a:t>rest</a:t>
                      </a:r>
                      <a:r>
                        <a:rPr lang="es-ES_tradnl" sz="2800" dirty="0" smtClean="0"/>
                        <a:t>)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Lay  (</a:t>
                      </a:r>
                      <a:r>
                        <a:rPr lang="es-ES_tradnl" sz="2800" dirty="0" err="1" smtClean="0"/>
                        <a:t>put</a:t>
                      </a:r>
                      <a:r>
                        <a:rPr lang="es-ES_tradnl" sz="2800" dirty="0" smtClean="0"/>
                        <a:t>)</a:t>
                      </a:r>
                      <a:endParaRPr lang="es-E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Base </a:t>
                      </a:r>
                      <a:r>
                        <a:rPr lang="es-ES_tradnl" sz="2800" dirty="0" err="1" smtClean="0"/>
                        <a:t>from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Lie 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Lay</a:t>
                      </a:r>
                      <a:endParaRPr lang="es-E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err="1" smtClean="0"/>
                        <a:t>Present</a:t>
                      </a:r>
                      <a:r>
                        <a:rPr lang="es-ES_tradnl" sz="2800" dirty="0" smtClean="0"/>
                        <a:t> </a:t>
                      </a:r>
                      <a:r>
                        <a:rPr lang="es-ES_tradnl" sz="2800" dirty="0" err="1" smtClean="0"/>
                        <a:t>participle</a:t>
                      </a:r>
                      <a:r>
                        <a:rPr lang="es-ES_tradnl" sz="2800" dirty="0" smtClean="0"/>
                        <a:t> 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(</a:t>
                      </a:r>
                      <a:r>
                        <a:rPr lang="es-ES_tradnl" sz="2800" dirty="0" err="1" smtClean="0"/>
                        <a:t>is</a:t>
                      </a:r>
                      <a:r>
                        <a:rPr lang="es-ES_tradnl" sz="2800" dirty="0" smtClean="0"/>
                        <a:t>)  </a:t>
                      </a:r>
                      <a:r>
                        <a:rPr lang="es-ES_tradnl" sz="2800" dirty="0" err="1" smtClean="0"/>
                        <a:t>Lying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(</a:t>
                      </a:r>
                      <a:r>
                        <a:rPr lang="es-ES_tradnl" sz="2800" dirty="0" err="1" smtClean="0"/>
                        <a:t>is</a:t>
                      </a:r>
                      <a:r>
                        <a:rPr lang="es-ES_tradnl" sz="2800" dirty="0" smtClean="0"/>
                        <a:t>) </a:t>
                      </a:r>
                      <a:r>
                        <a:rPr lang="es-ES_tradnl" sz="2800" dirty="0" err="1" smtClean="0"/>
                        <a:t>Laying</a:t>
                      </a:r>
                      <a:r>
                        <a:rPr lang="es-ES_tradnl" sz="2800" dirty="0" smtClean="0"/>
                        <a:t> </a:t>
                      </a:r>
                      <a:endParaRPr lang="es-E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err="1" smtClean="0"/>
                        <a:t>Past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Lay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err="1" smtClean="0"/>
                        <a:t>Laid</a:t>
                      </a:r>
                      <a:endParaRPr lang="es-E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err="1" smtClean="0"/>
                        <a:t>Past</a:t>
                      </a:r>
                      <a:r>
                        <a:rPr lang="es-ES_tradnl" sz="2800" dirty="0" smtClean="0"/>
                        <a:t> </a:t>
                      </a:r>
                      <a:r>
                        <a:rPr lang="es-ES_tradnl" sz="2800" dirty="0" err="1" smtClean="0"/>
                        <a:t>participle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(</a:t>
                      </a:r>
                      <a:r>
                        <a:rPr lang="es-ES_tradnl" sz="2800" dirty="0" err="1" smtClean="0"/>
                        <a:t>have</a:t>
                      </a:r>
                      <a:r>
                        <a:rPr lang="es-ES_tradnl" sz="2800" dirty="0" smtClean="0"/>
                        <a:t>) </a:t>
                      </a:r>
                      <a:r>
                        <a:rPr lang="es-ES_tradnl" sz="2800" dirty="0" err="1" smtClean="0"/>
                        <a:t>lain</a:t>
                      </a:r>
                      <a:r>
                        <a:rPr lang="es-ES_tradnl" sz="2800" baseline="0" dirty="0" smtClean="0"/>
                        <a:t> </a:t>
                      </a:r>
                      <a:endParaRPr lang="es-E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800" dirty="0" smtClean="0"/>
                        <a:t>(</a:t>
                      </a:r>
                      <a:r>
                        <a:rPr lang="es-ES_tradnl" sz="2800" dirty="0" err="1" smtClean="0"/>
                        <a:t>have</a:t>
                      </a:r>
                      <a:r>
                        <a:rPr lang="es-ES_tradnl" sz="2800" dirty="0" smtClean="0"/>
                        <a:t>) </a:t>
                      </a:r>
                      <a:r>
                        <a:rPr lang="es-ES_tradnl" sz="2800" dirty="0" err="1" smtClean="0"/>
                        <a:t>laid</a:t>
                      </a:r>
                      <a:r>
                        <a:rPr lang="es-ES_tradnl" sz="2800" dirty="0" smtClean="0"/>
                        <a:t> </a:t>
                      </a:r>
                      <a:endParaRPr lang="es-E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89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336</TotalTime>
  <Words>690</Words>
  <Application>Microsoft Office PowerPoint</Application>
  <PresentationFormat>Presentación en pantalla (4:3)</PresentationFormat>
  <Paragraphs>128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Flujo</vt:lpstr>
      <vt:lpstr>Using  Verbs </vt:lpstr>
      <vt:lpstr>The Principal Parts of a Verbs</vt:lpstr>
      <vt:lpstr>Irregular Verbs</vt:lpstr>
      <vt:lpstr>Sit and Set </vt:lpstr>
      <vt:lpstr>Sit and Set</vt:lpstr>
      <vt:lpstr>Principal Parts of sit and set</vt:lpstr>
      <vt:lpstr>Lie and Lay</vt:lpstr>
      <vt:lpstr>Lie and Lay</vt:lpstr>
      <vt:lpstr>Principal Parts of Lie and Lay</vt:lpstr>
      <vt:lpstr>Rise and Raise </vt:lpstr>
      <vt:lpstr>Rise and Raise </vt:lpstr>
      <vt:lpstr>Principal Parts of rise and raise</vt:lpstr>
      <vt:lpstr>The Six Verb Tenses </vt:lpstr>
      <vt:lpstr>Active and Passive Voice</vt:lpstr>
      <vt:lpstr>Forming the passive voice </vt:lpstr>
      <vt:lpstr>When to use the passive voice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 Verbs</dc:title>
  <dc:creator>Carlos</dc:creator>
  <cp:lastModifiedBy>Carlos</cp:lastModifiedBy>
  <cp:revision>16</cp:revision>
  <dcterms:created xsi:type="dcterms:W3CDTF">2012-09-25T21:35:03Z</dcterms:created>
  <dcterms:modified xsi:type="dcterms:W3CDTF">2012-10-05T13:09:30Z</dcterms:modified>
</cp:coreProperties>
</file>