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7" r:id="rId12"/>
    <p:sldId id="266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35B05C9-F73A-4BF1-BC37-1ED654178836}" type="datetimeFigureOut">
              <a:rPr lang="es-ES" smtClean="0"/>
              <a:t>26/11/2012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s-ES"/>
          </a:p>
        </p:txBody>
      </p:sp>
      <p:sp>
        <p:nvSpPr>
          <p:cNvPr id="10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5F1CBB9-588D-4CCB-A003-3DDDFE3F2D63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B05C9-F73A-4BF1-BC37-1ED654178836}" type="datetimeFigureOut">
              <a:rPr lang="es-ES" smtClean="0"/>
              <a:t>26/11/2012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1CBB9-588D-4CCB-A003-3DDDFE3F2D6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B05C9-F73A-4BF1-BC37-1ED654178836}" type="datetimeFigureOut">
              <a:rPr lang="es-ES" smtClean="0"/>
              <a:t>26/11/2012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1CBB9-588D-4CCB-A003-3DDDFE3F2D6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35B05C9-F73A-4BF1-BC37-1ED654178836}" type="datetimeFigureOut">
              <a:rPr lang="es-ES" smtClean="0"/>
              <a:t>26/11/2012</a:t>
            </a:fld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5F1CBB9-588D-4CCB-A003-3DDDFE3F2D63}" type="slidenum">
              <a:rPr lang="es-ES" smtClean="0"/>
              <a:t>‹Nº›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35B05C9-F73A-4BF1-BC37-1ED654178836}" type="datetimeFigureOut">
              <a:rPr lang="es-ES" smtClean="0"/>
              <a:t>26/11/2012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s-ES"/>
          </a:p>
        </p:txBody>
      </p:sp>
      <p:sp>
        <p:nvSpPr>
          <p:cNvPr id="9" name="8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Conector recto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5F1CBB9-588D-4CCB-A003-3DDDFE3F2D63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B05C9-F73A-4BF1-BC37-1ED654178836}" type="datetimeFigureOut">
              <a:rPr lang="es-ES" smtClean="0"/>
              <a:t>26/11/2012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1CBB9-588D-4CCB-A003-3DDDFE3F2D63}" type="slidenum">
              <a:rPr lang="es-ES" smtClean="0"/>
              <a:t>‹Nº›</a:t>
            </a:fld>
            <a:endParaRPr lang="es-E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B05C9-F73A-4BF1-BC37-1ED654178836}" type="datetimeFigureOut">
              <a:rPr lang="es-ES" smtClean="0"/>
              <a:t>26/11/2012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1CBB9-588D-4CCB-A003-3DDDFE3F2D63}" type="slidenum">
              <a:rPr lang="es-ES" smtClean="0"/>
              <a:t>‹Nº›</a:t>
            </a:fld>
            <a:endParaRPr lang="es-E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35B05C9-F73A-4BF1-BC37-1ED654178836}" type="datetimeFigureOut">
              <a:rPr lang="es-ES" smtClean="0"/>
              <a:t>26/11/2012</a:t>
            </a:fld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5F1CBB9-588D-4CCB-A003-3DDDFE3F2D63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B05C9-F73A-4BF1-BC37-1ED654178836}" type="datetimeFigureOut">
              <a:rPr lang="es-ES" smtClean="0"/>
              <a:t>26/11/2012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1CBB9-588D-4CCB-A003-3DDDFE3F2D63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35B05C9-F73A-4BF1-BC37-1ED654178836}" type="datetimeFigureOut">
              <a:rPr lang="es-ES" smtClean="0"/>
              <a:t>26/11/2012</a:t>
            </a:fld>
            <a:endParaRPr lang="es-ES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5F1CBB9-588D-4CCB-A003-3DDDFE3F2D63}" type="slidenum">
              <a:rPr lang="es-ES" smtClean="0"/>
              <a:t>‹Nº›</a:t>
            </a:fld>
            <a:endParaRPr lang="es-ES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35B05C9-F73A-4BF1-BC37-1ED654178836}" type="datetimeFigureOut">
              <a:rPr lang="es-ES" smtClean="0"/>
              <a:t>26/11/2012</a:t>
            </a:fld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5F1CBB9-588D-4CCB-A003-3DDDFE3F2D63}" type="slidenum">
              <a:rPr lang="es-ES" smtClean="0"/>
              <a:t>‹Nº›</a:t>
            </a:fld>
            <a:endParaRPr lang="es-ES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35B05C9-F73A-4BF1-BC37-1ED654178836}" type="datetimeFigureOut">
              <a:rPr lang="es-ES" smtClean="0"/>
              <a:t>26/11/2012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5F1CBB9-588D-4CCB-A003-3DDDFE3F2D63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051720" y="1340768"/>
            <a:ext cx="6172200" cy="1894362"/>
          </a:xfrm>
        </p:spPr>
        <p:txBody>
          <a:bodyPr>
            <a:normAutofit/>
          </a:bodyPr>
          <a:lstStyle/>
          <a:p>
            <a:pPr algn="ctr"/>
            <a:r>
              <a:rPr lang="es-ES_tradnl" sz="5400" dirty="0" err="1" smtClean="0"/>
              <a:t>Using</a:t>
            </a:r>
            <a:r>
              <a:rPr lang="es-ES_tradnl" sz="5400" dirty="0" smtClean="0"/>
              <a:t> </a:t>
            </a:r>
            <a:r>
              <a:rPr lang="es-ES_tradnl" sz="5400" dirty="0" err="1" smtClean="0"/>
              <a:t>Modifiers</a:t>
            </a:r>
            <a:endParaRPr lang="es-ES" sz="54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0315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Uses of Comparative  and Superlative forms.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Do not use double negatives.  A double negative is the use of two negative words to express one negative idea. </a:t>
            </a:r>
          </a:p>
          <a:p>
            <a:pPr lvl="1"/>
            <a:r>
              <a:rPr lang="en-US" sz="2400" dirty="0" smtClean="0"/>
              <a:t>She hasn´t never liked cats. (incorrect) </a:t>
            </a:r>
          </a:p>
          <a:p>
            <a:pPr marL="365760" lvl="1" indent="0">
              <a:buNone/>
            </a:pPr>
            <a:endParaRPr lang="en-US" sz="2400" dirty="0" smtClean="0"/>
          </a:p>
          <a:p>
            <a:pPr marL="365760" lvl="1" indent="0">
              <a:buNone/>
            </a:pPr>
            <a:r>
              <a:rPr lang="en-US" sz="2400" dirty="0" smtClean="0"/>
              <a:t>Common negative words:</a:t>
            </a:r>
          </a:p>
          <a:p>
            <a:pPr marL="365760" lvl="1" indent="0">
              <a:buNone/>
            </a:pPr>
            <a:r>
              <a:rPr lang="en-US" sz="2400" dirty="0" smtClean="0"/>
              <a:t>Barely            Hardly             Neither</a:t>
            </a:r>
          </a:p>
          <a:p>
            <a:pPr marL="365760" lvl="1" indent="0">
              <a:buNone/>
            </a:pPr>
            <a:r>
              <a:rPr lang="en-US" sz="2400" dirty="0" smtClean="0"/>
              <a:t>Never              No                    </a:t>
            </a:r>
            <a:r>
              <a:rPr lang="en-US" sz="2400" dirty="0" err="1" smtClean="0"/>
              <a:t>no</a:t>
            </a:r>
            <a:r>
              <a:rPr lang="en-US" sz="2400" dirty="0" smtClean="0"/>
              <a:t> one</a:t>
            </a:r>
          </a:p>
          <a:p>
            <a:pPr marL="365760" lvl="1" indent="0">
              <a:buNone/>
            </a:pPr>
            <a:r>
              <a:rPr lang="en-US" sz="2400" dirty="0" smtClean="0"/>
              <a:t>Nobody            None               Not</a:t>
            </a:r>
          </a:p>
          <a:p>
            <a:pPr marL="365760" lvl="1" indent="0">
              <a:buNone/>
            </a:pPr>
            <a:r>
              <a:rPr lang="en-US" sz="2400" dirty="0" smtClean="0"/>
              <a:t>Nothing          Nowhere          Scarcely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82349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QUICK REVIEW: CORRECT THE MISTAKES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_tradnl" dirty="0" smtClean="0"/>
              <a:t> </a:t>
            </a:r>
            <a:r>
              <a:rPr lang="en-US" dirty="0" smtClean="0"/>
              <a:t>With each step forward, the cats crouched more lower. </a:t>
            </a:r>
          </a:p>
          <a:p>
            <a:r>
              <a:rPr lang="en-US" dirty="0" smtClean="0"/>
              <a:t>The yellow cat was the largest of the two and the most frightening. </a:t>
            </a:r>
          </a:p>
          <a:p>
            <a:r>
              <a:rPr lang="en-US" dirty="0" smtClean="0"/>
              <a:t>The black cat, however, was the better hunter in the whole neighborhood. </a:t>
            </a:r>
          </a:p>
          <a:p>
            <a:r>
              <a:rPr lang="en-US" dirty="0" smtClean="0"/>
              <a:t>The tiny mouse left the hole and searched for a least obvious hiding place. </a:t>
            </a:r>
          </a:p>
          <a:p>
            <a:r>
              <a:rPr lang="en-US" dirty="0" smtClean="0"/>
              <a:t>The mouse hardly made no sound at all.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450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 smtClean="0"/>
              <a:t>Placement</a:t>
            </a:r>
            <a:r>
              <a:rPr lang="es-ES_tradnl" dirty="0" smtClean="0"/>
              <a:t> of </a:t>
            </a:r>
            <a:r>
              <a:rPr lang="es-ES_tradnl" dirty="0" err="1" smtClean="0"/>
              <a:t>Modifiers</a:t>
            </a:r>
            <a:r>
              <a:rPr lang="es-ES_tradnl" dirty="0" smtClean="0"/>
              <a:t>	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Place modifying words, phrases and clauses as close to possible as the words they modify.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77373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modifiers – Prepositional Phrases 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A </a:t>
            </a:r>
            <a:r>
              <a:rPr lang="en-US" sz="2800" dirty="0" err="1" smtClean="0"/>
              <a:t>prepositonal</a:t>
            </a:r>
            <a:r>
              <a:rPr lang="en-US" sz="2800" dirty="0" smtClean="0"/>
              <a:t> phrase is a made up of a preposition, a noun or a pronoun (and any modifiers of that noun or pronoun.)</a:t>
            </a:r>
            <a:endParaRPr lang="en-US" dirty="0" smtClean="0"/>
          </a:p>
          <a:p>
            <a:r>
              <a:rPr lang="en-US" sz="2800" dirty="0" smtClean="0"/>
              <a:t>Misplaced: A cat would not be dangerous to the mice with a bell.</a:t>
            </a:r>
          </a:p>
          <a:p>
            <a:r>
              <a:rPr lang="en-US" sz="2800" dirty="0" smtClean="0"/>
              <a:t>Clear: </a:t>
            </a:r>
          </a:p>
          <a:p>
            <a:r>
              <a:rPr lang="en-US" sz="2800" dirty="0" smtClean="0"/>
              <a:t>Misplaced: The mice had a meeting about the cat in fear. </a:t>
            </a:r>
          </a:p>
          <a:p>
            <a:r>
              <a:rPr lang="en-US" sz="2800" dirty="0" smtClean="0"/>
              <a:t>Clear:</a:t>
            </a:r>
          </a:p>
          <a:p>
            <a:r>
              <a:rPr lang="en-US" sz="2800" dirty="0" smtClean="0"/>
              <a:t>Misplaced: The mouse said in the morning she would go. 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695355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 smtClean="0"/>
              <a:t>Other</a:t>
            </a:r>
            <a:r>
              <a:rPr lang="es-ES_tradnl" dirty="0" smtClean="0"/>
              <a:t> </a:t>
            </a:r>
            <a:r>
              <a:rPr lang="es-ES_tradnl" dirty="0" err="1" smtClean="0"/>
              <a:t>Modifiers</a:t>
            </a:r>
            <a:r>
              <a:rPr lang="es-ES_tradnl" dirty="0" smtClean="0"/>
              <a:t>- Participial </a:t>
            </a:r>
            <a:r>
              <a:rPr lang="es-ES_tradnl" dirty="0" err="1" smtClean="0"/>
              <a:t>Phrases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_tradnl" sz="3200" dirty="0" smtClean="0"/>
              <a:t>A </a:t>
            </a:r>
            <a:r>
              <a:rPr lang="es-ES_tradnl" sz="3200" dirty="0" err="1" smtClean="0"/>
              <a:t>participle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phrase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consists</a:t>
            </a:r>
            <a:r>
              <a:rPr lang="es-ES_tradnl" sz="3200" dirty="0" smtClean="0"/>
              <a:t> of a </a:t>
            </a:r>
            <a:r>
              <a:rPr lang="es-ES_tradnl" sz="3200" dirty="0" err="1" smtClean="0"/>
              <a:t>verb</a:t>
            </a:r>
            <a:r>
              <a:rPr lang="es-ES_tradnl" sz="3200" dirty="0" smtClean="0"/>
              <a:t> in </a:t>
            </a:r>
            <a:r>
              <a:rPr lang="es-ES_tradnl" sz="3200" dirty="0" err="1" smtClean="0"/>
              <a:t>either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the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present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participle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or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past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participle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form</a:t>
            </a:r>
            <a:r>
              <a:rPr lang="es-ES_tradnl" sz="3200" dirty="0" smtClean="0"/>
              <a:t> and </a:t>
            </a:r>
            <a:r>
              <a:rPr lang="es-ES_tradnl" sz="3200" dirty="0" err="1" smtClean="0"/>
              <a:t>its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related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words</a:t>
            </a:r>
            <a:r>
              <a:rPr lang="es-ES_tradnl" sz="3200" dirty="0" smtClean="0"/>
              <a:t>. </a:t>
            </a:r>
            <a:endParaRPr lang="es-ES_tradnl" sz="3200" dirty="0"/>
          </a:p>
          <a:p>
            <a:r>
              <a:rPr lang="es-ES_tradnl" sz="3200" dirty="0" err="1" smtClean="0"/>
              <a:t>Misplaced</a:t>
            </a:r>
            <a:r>
              <a:rPr lang="es-ES_tradnl" sz="3200" dirty="0" smtClean="0"/>
              <a:t>: </a:t>
            </a:r>
            <a:r>
              <a:rPr lang="es-ES_tradnl" sz="3200" dirty="0" err="1" smtClean="0"/>
              <a:t>The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mice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hid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from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the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cat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running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fearfully</a:t>
            </a:r>
            <a:r>
              <a:rPr lang="es-ES_tradnl" sz="3200" dirty="0" smtClean="0"/>
              <a:t>.</a:t>
            </a:r>
          </a:p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9548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Modifiers- Dangling participial phrase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 participle phrase that does not clearly modify any word in the sentence is a dangling participial phrase. To correct a dangling phrase, add a subject, verb, or both to the dangling modifier. </a:t>
            </a:r>
          </a:p>
          <a:p>
            <a:r>
              <a:rPr lang="en-US" sz="2800" dirty="0" smtClean="0"/>
              <a:t>Dangling: Worried constantly, a plan was needed. </a:t>
            </a:r>
          </a:p>
          <a:p>
            <a:r>
              <a:rPr lang="en-US" sz="2800" dirty="0" smtClean="0"/>
              <a:t>Clear: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21596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 smtClean="0"/>
              <a:t>Other</a:t>
            </a:r>
            <a:r>
              <a:rPr lang="es-ES_tradnl" dirty="0" smtClean="0"/>
              <a:t> </a:t>
            </a:r>
            <a:r>
              <a:rPr lang="es-ES_tradnl" dirty="0" err="1" smtClean="0"/>
              <a:t>Modifiers</a:t>
            </a:r>
            <a:r>
              <a:rPr lang="es-ES_tradnl" dirty="0" smtClean="0"/>
              <a:t>- </a:t>
            </a:r>
            <a:r>
              <a:rPr lang="es-ES_tradnl" dirty="0" err="1" smtClean="0"/>
              <a:t>Clauses</a:t>
            </a:r>
            <a:r>
              <a:rPr lang="es-ES_tradnl" dirty="0" smtClean="0"/>
              <a:t>	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clause is a group of words that contains a verb and its </a:t>
            </a:r>
            <a:r>
              <a:rPr lang="en-US" dirty="0" smtClean="0"/>
              <a:t>subject </a:t>
            </a:r>
            <a:r>
              <a:rPr lang="en-US" dirty="0" smtClean="0"/>
              <a:t>and that is used as part of a sentence. </a:t>
            </a:r>
          </a:p>
          <a:p>
            <a:r>
              <a:rPr lang="en-US" dirty="0" smtClean="0"/>
              <a:t>An adjective clause modifies and noun or pronoun. Most begin with words like that, which, who, whom, or whose. </a:t>
            </a:r>
          </a:p>
          <a:p>
            <a:r>
              <a:rPr lang="en-US" dirty="0" smtClean="0"/>
              <a:t>An adverb clause modifies a verb, and adjective or another adverb. Most start with words like although, while, if or because. </a:t>
            </a:r>
          </a:p>
          <a:p>
            <a:r>
              <a:rPr lang="en-US" dirty="0" smtClean="0"/>
              <a:t>Misplaced: The story was written by John that we read today.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5589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err="1" smtClean="0"/>
              <a:t>Modifier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 modifier is a word, a phrase or a clause that describes or limits the meaning of another word. </a:t>
            </a:r>
          </a:p>
          <a:p>
            <a:r>
              <a:rPr lang="en-US" sz="3200" dirty="0" smtClean="0"/>
              <a:t>Two kinds of modifiers- </a:t>
            </a:r>
            <a:r>
              <a:rPr lang="en-US" sz="3200" b="1" dirty="0" smtClean="0"/>
              <a:t>adjectives</a:t>
            </a:r>
            <a:r>
              <a:rPr lang="en-US" sz="3200" dirty="0" smtClean="0"/>
              <a:t> and </a:t>
            </a:r>
            <a:r>
              <a:rPr lang="en-US" sz="3200" b="1" dirty="0" smtClean="0"/>
              <a:t>adverbs-</a:t>
            </a:r>
            <a:r>
              <a:rPr lang="en-US" sz="3200" dirty="0" smtClean="0"/>
              <a:t> may be used to compare things. </a:t>
            </a:r>
          </a:p>
          <a:p>
            <a:r>
              <a:rPr lang="en-US" sz="3200" dirty="0" smtClean="0"/>
              <a:t>The three degrees of comparison of modifiers are positive, comparative, superlative.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402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692696"/>
            <a:ext cx="7467600" cy="5781256"/>
          </a:xfrm>
        </p:spPr>
        <p:txBody>
          <a:bodyPr/>
          <a:lstStyle/>
          <a:p>
            <a:r>
              <a:rPr lang="en-US" dirty="0" smtClean="0"/>
              <a:t>The three degrees of comparison of modifiers are positive, comparative, and superlative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To show decreasing comparisons we use the words  </a:t>
            </a:r>
            <a:r>
              <a:rPr lang="en-US" b="1" dirty="0" smtClean="0"/>
              <a:t>less</a:t>
            </a:r>
            <a:r>
              <a:rPr lang="en-US" dirty="0" smtClean="0"/>
              <a:t> and </a:t>
            </a:r>
            <a:r>
              <a:rPr lang="en-US" b="1" dirty="0" smtClean="0"/>
              <a:t>least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6641371"/>
              </p:ext>
            </p:extLst>
          </p:nvPr>
        </p:nvGraphicFramePr>
        <p:xfrm>
          <a:off x="899592" y="1700808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/>
                        <a:t>Positive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err="1" smtClean="0"/>
                        <a:t>Comparative</a:t>
                      </a:r>
                      <a:r>
                        <a:rPr lang="es-ES_tradnl" baseline="0" dirty="0" smtClean="0"/>
                        <a:t> 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err="1" smtClean="0"/>
                        <a:t>Superlative</a:t>
                      </a:r>
                      <a:r>
                        <a:rPr lang="es-ES_tradnl" dirty="0" smtClean="0"/>
                        <a:t> 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err="1" smtClean="0"/>
                        <a:t>Cold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err="1" smtClean="0"/>
                        <a:t>Colder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err="1" smtClean="0"/>
                        <a:t>Coldest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err="1" smtClean="0"/>
                        <a:t>Politely</a:t>
                      </a:r>
                      <a:r>
                        <a:rPr lang="es-ES_tradnl" baseline="0" dirty="0" smtClean="0"/>
                        <a:t> 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/>
                        <a:t>More</a:t>
                      </a:r>
                      <a:r>
                        <a:rPr lang="es-ES_tradnl" baseline="0" dirty="0" smtClean="0"/>
                        <a:t> </a:t>
                      </a:r>
                      <a:r>
                        <a:rPr lang="es-ES_tradnl" baseline="0" dirty="0" err="1" smtClean="0"/>
                        <a:t>politely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err="1" smtClean="0"/>
                        <a:t>Most</a:t>
                      </a:r>
                      <a:r>
                        <a:rPr lang="es-ES_tradnl" dirty="0" smtClean="0"/>
                        <a:t> </a:t>
                      </a:r>
                      <a:r>
                        <a:rPr lang="es-ES_tradnl" dirty="0" err="1" smtClean="0"/>
                        <a:t>politely</a:t>
                      </a:r>
                      <a:r>
                        <a:rPr lang="es-ES_tradnl" baseline="0" dirty="0" smtClean="0"/>
                        <a:t> 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7570088"/>
              </p:ext>
            </p:extLst>
          </p:nvPr>
        </p:nvGraphicFramePr>
        <p:xfrm>
          <a:off x="971600" y="4365104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smtClean="0"/>
                        <a:t>Positive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err="1" smtClean="0"/>
                        <a:t>Comparative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err="1" smtClean="0"/>
                        <a:t>Superlative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err="1" smtClean="0"/>
                        <a:t>Calm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err="1" smtClean="0"/>
                        <a:t>Less</a:t>
                      </a:r>
                      <a:r>
                        <a:rPr lang="es-ES_tradnl" dirty="0" smtClean="0"/>
                        <a:t> </a:t>
                      </a:r>
                      <a:r>
                        <a:rPr lang="es-ES_tradnl" dirty="0" err="1" smtClean="0"/>
                        <a:t>calm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err="1" smtClean="0"/>
                        <a:t>Least</a:t>
                      </a:r>
                      <a:r>
                        <a:rPr lang="es-ES_tradnl" dirty="0" smtClean="0"/>
                        <a:t> </a:t>
                      </a:r>
                      <a:r>
                        <a:rPr lang="es-ES_tradnl" dirty="0" err="1" smtClean="0"/>
                        <a:t>calm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err="1" smtClean="0"/>
                        <a:t>Rapidly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err="1" smtClean="0"/>
                        <a:t>Less</a:t>
                      </a:r>
                      <a:r>
                        <a:rPr lang="es-ES_tradnl" dirty="0" smtClean="0"/>
                        <a:t> </a:t>
                      </a:r>
                      <a:r>
                        <a:rPr lang="es-ES_tradnl" dirty="0" err="1" smtClean="0"/>
                        <a:t>rapidly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err="1" smtClean="0"/>
                        <a:t>Least</a:t>
                      </a:r>
                      <a:r>
                        <a:rPr lang="es-ES_tradnl" baseline="0" dirty="0" smtClean="0"/>
                        <a:t> </a:t>
                      </a:r>
                      <a:r>
                        <a:rPr lang="es-ES_tradnl" baseline="0" dirty="0" err="1" smtClean="0"/>
                        <a:t>rapidly</a:t>
                      </a:r>
                      <a:r>
                        <a:rPr lang="es-ES_tradnl" baseline="0" dirty="0" smtClean="0"/>
                        <a:t> 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694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err="1" smtClean="0"/>
              <a:t>Regualr</a:t>
            </a:r>
            <a:r>
              <a:rPr lang="es-ES_tradnl" dirty="0" smtClean="0"/>
              <a:t> </a:t>
            </a:r>
            <a:r>
              <a:rPr lang="es-ES_tradnl" dirty="0" err="1" smtClean="0"/>
              <a:t>Comparison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_tradnl" dirty="0" err="1" smtClean="0"/>
              <a:t>Most</a:t>
            </a:r>
            <a:r>
              <a:rPr lang="es-ES_tradnl" dirty="0" smtClean="0"/>
              <a:t> </a:t>
            </a:r>
            <a:r>
              <a:rPr lang="es-ES_tradnl" dirty="0" err="1" smtClean="0"/>
              <a:t>one-syllable</a:t>
            </a:r>
            <a:r>
              <a:rPr lang="es-ES_tradnl" dirty="0" smtClean="0"/>
              <a:t> </a:t>
            </a:r>
            <a:r>
              <a:rPr lang="es-ES_tradnl" dirty="0" err="1" smtClean="0"/>
              <a:t>modifiers</a:t>
            </a:r>
            <a:r>
              <a:rPr lang="es-ES_tradnl" dirty="0" smtClean="0"/>
              <a:t> </a:t>
            </a:r>
            <a:r>
              <a:rPr lang="es-ES_tradnl" dirty="0" err="1" smtClean="0"/>
              <a:t>form</a:t>
            </a:r>
            <a:r>
              <a:rPr lang="es-ES_tradnl" dirty="0" smtClean="0"/>
              <a:t> </a:t>
            </a:r>
            <a:r>
              <a:rPr lang="es-ES_tradnl" dirty="0" err="1" smtClean="0"/>
              <a:t>their</a:t>
            </a:r>
            <a:r>
              <a:rPr lang="es-ES_tradnl" dirty="0" smtClean="0"/>
              <a:t> </a:t>
            </a:r>
            <a:r>
              <a:rPr lang="es-ES_tradnl" dirty="0" err="1" smtClean="0"/>
              <a:t>comparative</a:t>
            </a:r>
            <a:r>
              <a:rPr lang="es-ES_tradnl" dirty="0" smtClean="0"/>
              <a:t> and </a:t>
            </a:r>
            <a:r>
              <a:rPr lang="es-ES_tradnl" dirty="0" err="1" smtClean="0"/>
              <a:t>superlative</a:t>
            </a:r>
            <a:r>
              <a:rPr lang="es-ES_tradnl" dirty="0" smtClean="0"/>
              <a:t> </a:t>
            </a:r>
            <a:r>
              <a:rPr lang="es-ES_tradnl" dirty="0" err="1" smtClean="0"/>
              <a:t>degrees</a:t>
            </a:r>
            <a:r>
              <a:rPr lang="es-ES_tradnl" dirty="0" smtClean="0"/>
              <a:t> </a:t>
            </a:r>
            <a:r>
              <a:rPr lang="es-ES_tradnl" dirty="0" err="1" smtClean="0"/>
              <a:t>by</a:t>
            </a:r>
            <a:r>
              <a:rPr lang="es-ES_tradnl" dirty="0" smtClean="0"/>
              <a:t> </a:t>
            </a:r>
            <a:r>
              <a:rPr lang="es-ES_tradnl" dirty="0" err="1" smtClean="0"/>
              <a:t>adding</a:t>
            </a:r>
            <a:r>
              <a:rPr lang="es-ES_tradnl" dirty="0" smtClean="0"/>
              <a:t> </a:t>
            </a:r>
            <a:r>
              <a:rPr lang="es-ES_tradnl" b="1" dirty="0" err="1" smtClean="0"/>
              <a:t>er</a:t>
            </a:r>
            <a:r>
              <a:rPr lang="es-ES_tradnl" dirty="0" smtClean="0"/>
              <a:t> and </a:t>
            </a:r>
            <a:r>
              <a:rPr lang="es-ES_tradnl" b="1" dirty="0" err="1" smtClean="0"/>
              <a:t>est</a:t>
            </a:r>
            <a:r>
              <a:rPr lang="es-ES_tradnl" b="1" dirty="0" smtClean="0"/>
              <a:t> </a:t>
            </a:r>
          </a:p>
          <a:p>
            <a:endParaRPr lang="es-ES" b="1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637796"/>
              </p:ext>
            </p:extLst>
          </p:nvPr>
        </p:nvGraphicFramePr>
        <p:xfrm>
          <a:off x="1187624" y="3140968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Positive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err="1" smtClean="0"/>
                        <a:t>Comparative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err="1" smtClean="0"/>
                        <a:t>Superlative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Sharp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err="1" smtClean="0"/>
                        <a:t>Sharper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err="1" smtClean="0"/>
                        <a:t>Sharpest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dirty="0" err="1" smtClean="0"/>
                        <a:t>Calm</a:t>
                      </a:r>
                      <a:r>
                        <a:rPr lang="es-ES_tradnl" dirty="0" smtClean="0"/>
                        <a:t> 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err="1" smtClean="0"/>
                        <a:t>Calmer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err="1" smtClean="0"/>
                        <a:t>Calmest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dirty="0" err="1" smtClean="0"/>
                        <a:t>Cold</a:t>
                      </a:r>
                      <a:r>
                        <a:rPr lang="es-ES_tradnl" dirty="0" smtClean="0"/>
                        <a:t> 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err="1" smtClean="0"/>
                        <a:t>Colder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err="1" smtClean="0"/>
                        <a:t>Coldest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0370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/>
              <a:t>Regular </a:t>
            </a:r>
            <a:r>
              <a:rPr lang="es-ES_tradnl" dirty="0" err="1"/>
              <a:t>C</a:t>
            </a:r>
            <a:r>
              <a:rPr lang="es-ES_tradnl" dirty="0" err="1" smtClean="0"/>
              <a:t>omparison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200" dirty="0" smtClean="0"/>
              <a:t>Some two-syllable </a:t>
            </a:r>
            <a:r>
              <a:rPr lang="en-US" sz="3200" dirty="0" err="1" smtClean="0"/>
              <a:t>modifires</a:t>
            </a:r>
            <a:r>
              <a:rPr lang="en-US" sz="3200" dirty="0" smtClean="0"/>
              <a:t> form their </a:t>
            </a:r>
            <a:r>
              <a:rPr lang="en-US" sz="3200" dirty="0" err="1" smtClean="0"/>
              <a:t>comparitive</a:t>
            </a:r>
            <a:r>
              <a:rPr lang="en-US" sz="3200" dirty="0" smtClean="0"/>
              <a:t> by adding </a:t>
            </a:r>
            <a:r>
              <a:rPr lang="en-US" sz="3200" b="1" dirty="0" err="1" smtClean="0"/>
              <a:t>er</a:t>
            </a:r>
            <a:r>
              <a:rPr lang="en-US" sz="3200" dirty="0" smtClean="0"/>
              <a:t> and </a:t>
            </a:r>
            <a:r>
              <a:rPr lang="en-US" sz="3200" b="1" dirty="0" smtClean="0"/>
              <a:t>est</a:t>
            </a:r>
            <a:r>
              <a:rPr lang="en-US" sz="3200" dirty="0" smtClean="0"/>
              <a:t>. Others use </a:t>
            </a:r>
            <a:r>
              <a:rPr lang="en-US" sz="3200" b="1" dirty="0" smtClean="0"/>
              <a:t>more</a:t>
            </a:r>
            <a:r>
              <a:rPr lang="en-US" sz="3200" dirty="0" smtClean="0"/>
              <a:t> and </a:t>
            </a:r>
            <a:r>
              <a:rPr lang="en-US" sz="3200" b="1" dirty="0" smtClean="0"/>
              <a:t>most</a:t>
            </a:r>
            <a:r>
              <a:rPr lang="en-US" sz="3200" dirty="0" smtClean="0"/>
              <a:t>. </a:t>
            </a:r>
          </a:p>
          <a:p>
            <a:endParaRPr lang="es-ES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0588142"/>
              </p:ext>
            </p:extLst>
          </p:nvPr>
        </p:nvGraphicFramePr>
        <p:xfrm>
          <a:off x="1259632" y="4077072"/>
          <a:ext cx="6096000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noProof="0" smtClean="0"/>
                        <a:t>Positive</a:t>
                      </a:r>
                      <a:endParaRPr lang="en-US" sz="20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noProof="0" smtClean="0"/>
                        <a:t>Comparative</a:t>
                      </a:r>
                      <a:endParaRPr lang="en-US" sz="20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noProof="0" smtClean="0"/>
                        <a:t>Superlative</a:t>
                      </a:r>
                      <a:endParaRPr lang="en-US" sz="2000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noProof="0" smtClean="0"/>
                        <a:t>Quickly </a:t>
                      </a:r>
                      <a:endParaRPr lang="en-US" sz="20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noProof="0" smtClean="0"/>
                        <a:t>More quickly</a:t>
                      </a:r>
                      <a:endParaRPr lang="en-US" sz="20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noProof="0" smtClean="0"/>
                        <a:t>Most quickly</a:t>
                      </a:r>
                      <a:endParaRPr lang="en-US" sz="2000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noProof="0" smtClean="0"/>
                        <a:t>Simple</a:t>
                      </a:r>
                      <a:endParaRPr lang="en-US" sz="20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noProof="0" smtClean="0"/>
                        <a:t>Simpler</a:t>
                      </a:r>
                      <a:endParaRPr lang="en-US" sz="20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noProof="0" smtClean="0"/>
                        <a:t>Simplest</a:t>
                      </a:r>
                      <a:endParaRPr lang="en-US" sz="2000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noProof="0" smtClean="0"/>
                        <a:t>Sudden</a:t>
                      </a:r>
                      <a:r>
                        <a:rPr lang="en-US" sz="2000" baseline="0" noProof="0" smtClean="0"/>
                        <a:t> </a:t>
                      </a:r>
                      <a:endParaRPr lang="en-US" sz="20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noProof="0" smtClean="0"/>
                        <a:t>More sudden</a:t>
                      </a:r>
                      <a:endParaRPr lang="en-US" sz="20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noProof="0" dirty="0" smtClean="0"/>
                        <a:t>Most sudden </a:t>
                      </a:r>
                      <a:endParaRPr lang="en-US" sz="2000" noProof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9397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/>
              <a:t>Regular </a:t>
            </a:r>
            <a:r>
              <a:rPr lang="es-ES_tradnl" dirty="0" err="1" smtClean="0"/>
              <a:t>Comparison</a:t>
            </a:r>
            <a:r>
              <a:rPr lang="es-ES_tradnl" dirty="0" smtClean="0"/>
              <a:t>	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200" dirty="0" smtClean="0"/>
              <a:t>Modifiers with three or more syllables use more and most to form their comparative and superlative degrees. </a:t>
            </a:r>
          </a:p>
          <a:p>
            <a:endParaRPr lang="es-ES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5793990"/>
              </p:ext>
            </p:extLst>
          </p:nvPr>
        </p:nvGraphicFramePr>
        <p:xfrm>
          <a:off x="1331640" y="3645024"/>
          <a:ext cx="6096000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smtClean="0"/>
                        <a:t>Positive </a:t>
                      </a:r>
                      <a:endParaRPr lang="en-US" sz="20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smtClean="0"/>
                        <a:t>Comparative</a:t>
                      </a:r>
                      <a:endParaRPr lang="en-US" sz="20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smtClean="0"/>
                        <a:t>Superlative</a:t>
                      </a:r>
                      <a:endParaRPr lang="en-US" sz="2000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smtClean="0"/>
                        <a:t>Curious</a:t>
                      </a:r>
                      <a:endParaRPr lang="en-US" sz="20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smtClean="0"/>
                        <a:t>More curious</a:t>
                      </a:r>
                      <a:endParaRPr lang="en-US" sz="20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smtClean="0"/>
                        <a:t>Most curious</a:t>
                      </a:r>
                      <a:endParaRPr lang="en-US" sz="2000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smtClean="0"/>
                        <a:t>Happily </a:t>
                      </a:r>
                      <a:endParaRPr lang="en-US" sz="20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smtClean="0"/>
                        <a:t>More happily</a:t>
                      </a:r>
                      <a:endParaRPr lang="en-US" sz="20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smtClean="0"/>
                        <a:t>Most happily</a:t>
                      </a:r>
                      <a:endParaRPr lang="en-US" sz="2000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smtClean="0"/>
                        <a:t>Quietly</a:t>
                      </a:r>
                      <a:endParaRPr lang="en-US" sz="20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smtClean="0"/>
                        <a:t>More Quietly</a:t>
                      </a:r>
                      <a:endParaRPr lang="en-US" sz="20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 smtClean="0"/>
                        <a:t>Most Quietly</a:t>
                      </a:r>
                      <a:endParaRPr lang="en-US" sz="2000" noProof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464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dirty="0" smtClean="0"/>
              <a:t>Irregular </a:t>
            </a:r>
            <a:r>
              <a:rPr lang="es-ES_tradnl" dirty="0" err="1" smtClean="0"/>
              <a:t>Comparison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298716982"/>
              </p:ext>
            </p:extLst>
          </p:nvPr>
        </p:nvGraphicFramePr>
        <p:xfrm>
          <a:off x="457200" y="1600200"/>
          <a:ext cx="7467600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9200"/>
                <a:gridCol w="2489200"/>
                <a:gridCol w="248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noProof="0" smtClean="0"/>
                        <a:t>Positive </a:t>
                      </a:r>
                      <a:endParaRPr lang="en-US" sz="28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noProof="0" smtClean="0"/>
                        <a:t>Comparative </a:t>
                      </a:r>
                      <a:endParaRPr lang="en-US" sz="24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noProof="0" smtClean="0"/>
                        <a:t>Superlative</a:t>
                      </a:r>
                      <a:endParaRPr lang="en-US" sz="2800" noProof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800" noProof="0" smtClean="0"/>
                        <a:t>Bad</a:t>
                      </a:r>
                      <a:endParaRPr lang="en-US" sz="28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noProof="0" smtClean="0"/>
                        <a:t>Worse </a:t>
                      </a:r>
                      <a:endParaRPr lang="en-US" sz="28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noProof="0" smtClean="0"/>
                        <a:t>Worst</a:t>
                      </a:r>
                      <a:endParaRPr lang="en-US" sz="2800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noProof="0" smtClean="0"/>
                        <a:t>Far</a:t>
                      </a:r>
                      <a:endParaRPr lang="en-US" sz="28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noProof="0" smtClean="0"/>
                        <a:t>Farther</a:t>
                      </a:r>
                      <a:endParaRPr lang="en-US" sz="28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noProof="0" smtClean="0"/>
                        <a:t>Farthest</a:t>
                      </a:r>
                      <a:endParaRPr lang="en-US" sz="2800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noProof="0" smtClean="0"/>
                        <a:t>Good/well</a:t>
                      </a:r>
                      <a:endParaRPr lang="en-US" sz="28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noProof="0" smtClean="0"/>
                        <a:t>Better</a:t>
                      </a:r>
                      <a:r>
                        <a:rPr lang="en-US" sz="2800" baseline="0" noProof="0" smtClean="0"/>
                        <a:t> </a:t>
                      </a:r>
                      <a:endParaRPr lang="en-US" sz="28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noProof="0" smtClean="0"/>
                        <a:t>Best</a:t>
                      </a:r>
                      <a:endParaRPr lang="en-US" sz="2800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noProof="0" smtClean="0"/>
                        <a:t>Many/ much</a:t>
                      </a:r>
                      <a:endParaRPr lang="en-US" sz="28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noProof="0" smtClean="0"/>
                        <a:t>More</a:t>
                      </a:r>
                      <a:endParaRPr lang="en-US" sz="28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noProof="0" smtClean="0"/>
                        <a:t>Most</a:t>
                      </a:r>
                      <a:endParaRPr lang="en-US" sz="2800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noProof="0" smtClean="0"/>
                        <a:t>Little</a:t>
                      </a:r>
                      <a:endParaRPr lang="en-US" sz="28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noProof="0" smtClean="0"/>
                        <a:t>Littler</a:t>
                      </a:r>
                      <a:endParaRPr lang="en-US" sz="28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noProof="0" dirty="0" smtClean="0"/>
                        <a:t>Littlest </a:t>
                      </a:r>
                      <a:endParaRPr lang="en-US" sz="2800" noProof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568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Comparative  and Superlative forms. 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b="1" dirty="0"/>
              <a:t>Use the comparative degree when we are comparing two things. </a:t>
            </a:r>
          </a:p>
          <a:p>
            <a:pPr lvl="1"/>
            <a:r>
              <a:rPr lang="en-US" dirty="0"/>
              <a:t>Susie is taller than Bill. </a:t>
            </a:r>
          </a:p>
          <a:p>
            <a:pPr lvl="1"/>
            <a:r>
              <a:rPr lang="en-US" dirty="0"/>
              <a:t>The girls work more quietly than the boys. </a:t>
            </a:r>
            <a:endParaRPr lang="en-US" dirty="0" smtClean="0"/>
          </a:p>
          <a:p>
            <a:pPr lvl="1"/>
            <a:r>
              <a:rPr lang="en-US" dirty="0" smtClean="0"/>
              <a:t>We use the word “than” </a:t>
            </a:r>
            <a:r>
              <a:rPr lang="en-US" b="1" dirty="0" smtClean="0"/>
              <a:t>after</a:t>
            </a:r>
            <a:r>
              <a:rPr lang="en-US" dirty="0" smtClean="0"/>
              <a:t> the comparative</a:t>
            </a:r>
            <a:endParaRPr lang="en-US" dirty="0" smtClean="0"/>
          </a:p>
          <a:p>
            <a:pPr marL="365760" lvl="1" indent="0">
              <a:buNone/>
            </a:pPr>
            <a:endParaRPr lang="en-US" dirty="0"/>
          </a:p>
          <a:p>
            <a:r>
              <a:rPr lang="en-US" sz="2800" b="1" dirty="0" smtClean="0"/>
              <a:t>Use the superlative to compare when comparing more than two things. </a:t>
            </a:r>
          </a:p>
          <a:p>
            <a:pPr lvl="1"/>
            <a:r>
              <a:rPr lang="en-US" dirty="0" smtClean="0"/>
              <a:t>Susie is the tallest kid in the class. </a:t>
            </a:r>
          </a:p>
          <a:p>
            <a:pPr lvl="1"/>
            <a:r>
              <a:rPr lang="en-US" dirty="0" smtClean="0"/>
              <a:t>Of all my students, Jane works the most quietly. </a:t>
            </a:r>
            <a:endParaRPr lang="en-US" dirty="0" smtClean="0"/>
          </a:p>
          <a:p>
            <a:pPr lvl="1"/>
            <a:r>
              <a:rPr lang="en-US" dirty="0" smtClean="0"/>
              <a:t>We use the word “the” </a:t>
            </a:r>
            <a:r>
              <a:rPr lang="en-US" b="1" dirty="0" smtClean="0"/>
              <a:t>before</a:t>
            </a:r>
            <a:r>
              <a:rPr lang="en-US" dirty="0" smtClean="0"/>
              <a:t> the superlative</a:t>
            </a:r>
            <a:endParaRPr lang="en-US" dirty="0" smtClean="0"/>
          </a:p>
          <a:p>
            <a:pPr marL="365760" lvl="1" indent="0">
              <a:buNone/>
            </a:pPr>
            <a:endParaRPr lang="en-US" dirty="0" smtClean="0"/>
          </a:p>
          <a:p>
            <a:pPr marL="36576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272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Uses of Comparative  and Superlative forms.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 smtClean="0"/>
              <a:t>We use </a:t>
            </a:r>
            <a:r>
              <a:rPr lang="en-US" sz="2800" b="1" dirty="0" smtClean="0"/>
              <a:t>good</a:t>
            </a:r>
            <a:r>
              <a:rPr lang="en-US" sz="2800" dirty="0" smtClean="0"/>
              <a:t> to modify a noun or a pronoun. We use </a:t>
            </a:r>
            <a:r>
              <a:rPr lang="en-US" sz="2800" b="1" dirty="0" smtClean="0"/>
              <a:t>well </a:t>
            </a:r>
            <a:r>
              <a:rPr lang="en-US" sz="2800" dirty="0" smtClean="0"/>
              <a:t>to modify a verb. </a:t>
            </a:r>
          </a:p>
          <a:p>
            <a:pPr lvl="1"/>
            <a:r>
              <a:rPr lang="en-US" sz="2400" dirty="0" smtClean="0"/>
              <a:t>I have good grades. I work well with others. </a:t>
            </a:r>
          </a:p>
          <a:p>
            <a:r>
              <a:rPr lang="en-US" sz="2800" dirty="0" smtClean="0"/>
              <a:t>We use adjectives after linking verbs. </a:t>
            </a:r>
          </a:p>
          <a:p>
            <a:pPr lvl="1"/>
            <a:r>
              <a:rPr lang="en-US" sz="2400" dirty="0" smtClean="0"/>
              <a:t>The teacher seemed nice. </a:t>
            </a:r>
          </a:p>
          <a:p>
            <a:pPr lvl="1"/>
            <a:r>
              <a:rPr lang="en-US" sz="2400" dirty="0" smtClean="0"/>
              <a:t>The students were wonderful. </a:t>
            </a:r>
          </a:p>
          <a:p>
            <a:r>
              <a:rPr lang="en-US" sz="2800" dirty="0" smtClean="0"/>
              <a:t>Do not use double comparisons. </a:t>
            </a:r>
          </a:p>
          <a:p>
            <a:pPr lvl="1"/>
            <a:r>
              <a:rPr lang="en-US" sz="2400" dirty="0" smtClean="0"/>
              <a:t>This city is safer than Chicago. (yes)</a:t>
            </a:r>
          </a:p>
          <a:p>
            <a:pPr lvl="1"/>
            <a:r>
              <a:rPr lang="en-US" sz="2400" dirty="0" smtClean="0"/>
              <a:t>This city is more safer than Chicago. (no) </a:t>
            </a:r>
          </a:p>
          <a:p>
            <a:pPr marL="365760" lvl="1" indent="0">
              <a:buNone/>
            </a:pPr>
            <a:endParaRPr lang="es-ES_tradnl" dirty="0" smtClean="0"/>
          </a:p>
        </p:txBody>
      </p:sp>
    </p:spTree>
    <p:extLst>
      <p:ext uri="{BB962C8B-B14F-4D97-AF65-F5344CB8AC3E}">
        <p14:creationId xmlns:p14="http://schemas.microsoft.com/office/powerpoint/2010/main" val="1664527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Mirad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484</TotalTime>
  <Words>795</Words>
  <Application>Microsoft Office PowerPoint</Application>
  <PresentationFormat>Presentación en pantalla (4:3)</PresentationFormat>
  <Paragraphs>147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Mirador</vt:lpstr>
      <vt:lpstr>Using Modifiers</vt:lpstr>
      <vt:lpstr>Modifier</vt:lpstr>
      <vt:lpstr>Presentación de PowerPoint</vt:lpstr>
      <vt:lpstr>Regualr Comparison</vt:lpstr>
      <vt:lpstr>Regular Comparison</vt:lpstr>
      <vt:lpstr>Regular Comparison </vt:lpstr>
      <vt:lpstr>Irregular Comparison</vt:lpstr>
      <vt:lpstr>Uses of Comparative  and Superlative forms. </vt:lpstr>
      <vt:lpstr>Uses of Comparative  and Superlative forms. </vt:lpstr>
      <vt:lpstr>Uses of Comparative  and Superlative forms. </vt:lpstr>
      <vt:lpstr>QUICK REVIEW: CORRECT THE MISTAKES</vt:lpstr>
      <vt:lpstr>Placement of Modifiers </vt:lpstr>
      <vt:lpstr>Other modifiers – Prepositional Phrases </vt:lpstr>
      <vt:lpstr>Other Modifiers- Participial Phrases</vt:lpstr>
      <vt:lpstr>Other Modifiers- Dangling participial phrase</vt:lpstr>
      <vt:lpstr>Other Modifiers- Clauses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Modifiers</dc:title>
  <dc:creator>Carlos</dc:creator>
  <cp:lastModifiedBy>Carlos</cp:lastModifiedBy>
  <cp:revision>22</cp:revision>
  <dcterms:created xsi:type="dcterms:W3CDTF">2012-11-06T18:09:09Z</dcterms:created>
  <dcterms:modified xsi:type="dcterms:W3CDTF">2012-11-26T16:39:34Z</dcterms:modified>
</cp:coreProperties>
</file>